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70" r:id="rId9"/>
    <p:sldId id="257" r:id="rId10"/>
    <p:sldId id="266" r:id="rId11"/>
    <p:sldId id="265" r:id="rId12"/>
    <p:sldId id="264" r:id="rId13"/>
    <p:sldId id="267" r:id="rId14"/>
    <p:sldId id="271" r:id="rId15"/>
    <p:sldId id="275" r:id="rId16"/>
    <p:sldId id="272" r:id="rId17"/>
    <p:sldId id="276" r:id="rId18"/>
    <p:sldId id="277" r:id="rId19"/>
    <p:sldId id="274" r:id="rId20"/>
    <p:sldId id="278" r:id="rId21"/>
    <p:sldId id="280" r:id="rId22"/>
    <p:sldId id="279" r:id="rId23"/>
    <p:sldId id="269" r:id="rId24"/>
    <p:sldId id="268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92B64-A64B-4877-A0DD-A22EDE06CE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A4B3E-BEE0-408F-8FCC-2E3DFE048B51}">
      <dgm:prSet phldrT="[Text]"/>
      <dgm:spPr/>
      <dgm:t>
        <a:bodyPr/>
        <a:lstStyle/>
        <a:p>
          <a:r>
            <a:rPr lang="en-US" dirty="0"/>
            <a:t>BE</a:t>
          </a:r>
        </a:p>
      </dgm:t>
    </dgm:pt>
    <dgm:pt modelId="{9C41E0E7-507F-43C7-BF5C-BCE5A2AD6F7B}" type="parTrans" cxnId="{E767E7CE-864B-41F3-AF38-77B7F355BEF4}">
      <dgm:prSet/>
      <dgm:spPr/>
      <dgm:t>
        <a:bodyPr/>
        <a:lstStyle/>
        <a:p>
          <a:endParaRPr lang="en-US"/>
        </a:p>
      </dgm:t>
    </dgm:pt>
    <dgm:pt modelId="{C72BADBB-5C76-4211-A9CC-A98914A180A3}" type="sibTrans" cxnId="{E767E7CE-864B-41F3-AF38-77B7F355BEF4}">
      <dgm:prSet/>
      <dgm:spPr/>
      <dgm:t>
        <a:bodyPr/>
        <a:lstStyle/>
        <a:p>
          <a:endParaRPr lang="en-US"/>
        </a:p>
      </dgm:t>
    </dgm:pt>
    <dgm:pt modelId="{2B46092F-EC96-40FB-B02C-B4E67EBA39DB}">
      <dgm:prSet phldrT="[Text]"/>
      <dgm:spPr/>
      <dgm:t>
        <a:bodyPr/>
        <a:lstStyle/>
        <a:p>
          <a:r>
            <a:rPr lang="en-US" dirty="0"/>
            <a:t>Do you want more ENERGY?</a:t>
          </a:r>
        </a:p>
      </dgm:t>
    </dgm:pt>
    <dgm:pt modelId="{5CA8A129-A8D2-4BEF-94B6-F893A3E6E57F}" type="parTrans" cxnId="{E48D5B8C-473E-4623-996D-E73BDDC219C0}">
      <dgm:prSet/>
      <dgm:spPr/>
      <dgm:t>
        <a:bodyPr/>
        <a:lstStyle/>
        <a:p>
          <a:endParaRPr lang="en-US"/>
        </a:p>
      </dgm:t>
    </dgm:pt>
    <dgm:pt modelId="{10FA8061-B8BE-4503-BC91-62ADF5108C65}" type="sibTrans" cxnId="{E48D5B8C-473E-4623-996D-E73BDDC219C0}">
      <dgm:prSet/>
      <dgm:spPr/>
      <dgm:t>
        <a:bodyPr/>
        <a:lstStyle/>
        <a:p>
          <a:endParaRPr lang="en-US"/>
        </a:p>
      </dgm:t>
    </dgm:pt>
    <dgm:pt modelId="{2A287044-F782-4044-9913-05E9800D357C}">
      <dgm:prSet phldrT="[Text]"/>
      <dgm:spPr/>
      <dgm:t>
        <a:bodyPr/>
        <a:lstStyle/>
        <a:p>
          <a:r>
            <a:rPr lang="en-US" dirty="0"/>
            <a:t>Do you want to reduce SUGAR cravings?</a:t>
          </a:r>
        </a:p>
      </dgm:t>
    </dgm:pt>
    <dgm:pt modelId="{7D3D6D2F-A67F-401A-82FA-8181CBC732A8}" type="parTrans" cxnId="{B375F727-3E79-46F4-BDE6-ABE3061A7B09}">
      <dgm:prSet/>
      <dgm:spPr/>
      <dgm:t>
        <a:bodyPr/>
        <a:lstStyle/>
        <a:p>
          <a:endParaRPr lang="en-US"/>
        </a:p>
      </dgm:t>
    </dgm:pt>
    <dgm:pt modelId="{DDB49D02-A80C-4D8B-8767-B6B54B88DA70}" type="sibTrans" cxnId="{B375F727-3E79-46F4-BDE6-ABE3061A7B09}">
      <dgm:prSet/>
      <dgm:spPr/>
      <dgm:t>
        <a:bodyPr/>
        <a:lstStyle/>
        <a:p>
          <a:endParaRPr lang="en-US"/>
        </a:p>
      </dgm:t>
    </dgm:pt>
    <dgm:pt modelId="{BF711624-5373-4149-806B-35D50167F0AE}">
      <dgm:prSet phldrT="[Text]"/>
      <dgm:spPr/>
      <dgm:t>
        <a:bodyPr/>
        <a:lstStyle/>
        <a:p>
          <a:r>
            <a:rPr lang="en-US" dirty="0"/>
            <a:t>MORE</a:t>
          </a:r>
        </a:p>
      </dgm:t>
    </dgm:pt>
    <dgm:pt modelId="{EEC35273-AB22-4C29-9DC2-D7441A23C1C4}" type="parTrans" cxnId="{798AF142-D2CD-4C13-A4B0-C10D93661AF3}">
      <dgm:prSet/>
      <dgm:spPr/>
      <dgm:t>
        <a:bodyPr/>
        <a:lstStyle/>
        <a:p>
          <a:endParaRPr lang="en-US"/>
        </a:p>
      </dgm:t>
    </dgm:pt>
    <dgm:pt modelId="{04BCE166-F4D9-4394-B898-540C5870CF28}" type="sibTrans" cxnId="{798AF142-D2CD-4C13-A4B0-C10D93661AF3}">
      <dgm:prSet/>
      <dgm:spPr/>
      <dgm:t>
        <a:bodyPr/>
        <a:lstStyle/>
        <a:p>
          <a:endParaRPr lang="en-US"/>
        </a:p>
      </dgm:t>
    </dgm:pt>
    <dgm:pt modelId="{50192185-97A5-4F39-9A9C-D5B2A81210FE}">
      <dgm:prSet phldrT="[Text]"/>
      <dgm:spPr/>
      <dgm:t>
        <a:bodyPr/>
        <a:lstStyle/>
        <a:p>
          <a:r>
            <a:rPr lang="en-US" dirty="0"/>
            <a:t>Want to achieve / MAINTAIN ideal body weight?</a:t>
          </a:r>
        </a:p>
      </dgm:t>
    </dgm:pt>
    <dgm:pt modelId="{090661FC-E58A-4BC7-BA67-ED64EBE30C28}" type="parTrans" cxnId="{C0457966-BE34-457B-BFDD-04AF6CB02C1A}">
      <dgm:prSet/>
      <dgm:spPr/>
      <dgm:t>
        <a:bodyPr/>
        <a:lstStyle/>
        <a:p>
          <a:endParaRPr lang="en-US"/>
        </a:p>
      </dgm:t>
    </dgm:pt>
    <dgm:pt modelId="{FCEBD8E7-4DF9-4679-9E39-75BB73A5C4D9}" type="sibTrans" cxnId="{C0457966-BE34-457B-BFDD-04AF6CB02C1A}">
      <dgm:prSet/>
      <dgm:spPr/>
      <dgm:t>
        <a:bodyPr/>
        <a:lstStyle/>
        <a:p>
          <a:endParaRPr lang="en-US"/>
        </a:p>
      </dgm:t>
    </dgm:pt>
    <dgm:pt modelId="{63B59DEB-B7AF-45A7-B40B-00E13D4D834D}">
      <dgm:prSet phldrT="[Text]"/>
      <dgm:spPr/>
      <dgm:t>
        <a:bodyPr/>
        <a:lstStyle/>
        <a:p>
          <a:r>
            <a:rPr lang="en-US" dirty="0"/>
            <a:t>Want to decrease risk of Alzheimer’s, Dementia, Heart Disease, Digestive disorders &amp; ALL OTHER CHRONIC DISEASES?</a:t>
          </a:r>
        </a:p>
      </dgm:t>
    </dgm:pt>
    <dgm:pt modelId="{7CEE2E49-0712-4B59-B54A-244F598BD0EA}" type="parTrans" cxnId="{15C30CD4-CE3F-405A-9117-8F552BDDE8BB}">
      <dgm:prSet/>
      <dgm:spPr/>
      <dgm:t>
        <a:bodyPr/>
        <a:lstStyle/>
        <a:p>
          <a:endParaRPr lang="en-US"/>
        </a:p>
      </dgm:t>
    </dgm:pt>
    <dgm:pt modelId="{E7BCF21C-893A-4F1E-A750-3D4BB582F012}" type="sibTrans" cxnId="{15C30CD4-CE3F-405A-9117-8F552BDDE8BB}">
      <dgm:prSet/>
      <dgm:spPr/>
      <dgm:t>
        <a:bodyPr/>
        <a:lstStyle/>
        <a:p>
          <a:endParaRPr lang="en-US"/>
        </a:p>
      </dgm:t>
    </dgm:pt>
    <dgm:pt modelId="{BD95C3C4-D062-44F2-A072-E43ED4B5BA62}">
      <dgm:prSet phldrT="[Text]"/>
      <dgm:spPr/>
      <dgm:t>
        <a:bodyPr/>
        <a:lstStyle/>
        <a:p>
          <a:r>
            <a:rPr lang="en-US" dirty="0"/>
            <a:t>HEALTHY</a:t>
          </a:r>
        </a:p>
      </dgm:t>
    </dgm:pt>
    <dgm:pt modelId="{B0733945-B1BE-4A11-A2C2-2716103BB699}" type="parTrans" cxnId="{76D07D2F-3328-4F62-96CD-6457EF5CDC27}">
      <dgm:prSet/>
      <dgm:spPr/>
      <dgm:t>
        <a:bodyPr/>
        <a:lstStyle/>
        <a:p>
          <a:endParaRPr lang="en-US"/>
        </a:p>
      </dgm:t>
    </dgm:pt>
    <dgm:pt modelId="{468CE8BA-196B-4F29-BE37-D2F5C7AF46E0}" type="sibTrans" cxnId="{76D07D2F-3328-4F62-96CD-6457EF5CDC27}">
      <dgm:prSet/>
      <dgm:spPr/>
      <dgm:t>
        <a:bodyPr/>
        <a:lstStyle/>
        <a:p>
          <a:endParaRPr lang="en-US"/>
        </a:p>
      </dgm:t>
    </dgm:pt>
    <dgm:pt modelId="{3DA2995D-6B87-4897-B6F4-4FEFCAB7E15F}">
      <dgm:prSet phldrT="[Text]"/>
      <dgm:spPr/>
      <dgm:t>
        <a:bodyPr/>
        <a:lstStyle/>
        <a:p>
          <a:r>
            <a:rPr lang="en-US" dirty="0"/>
            <a:t>Do you want to reduce your risk of CANCER?</a:t>
          </a:r>
        </a:p>
      </dgm:t>
    </dgm:pt>
    <dgm:pt modelId="{0D799B35-8372-49E9-A6E6-63D7B68CFD08}" type="parTrans" cxnId="{C621C867-99BB-4DA5-8939-2A3425EC9BF7}">
      <dgm:prSet/>
      <dgm:spPr/>
      <dgm:t>
        <a:bodyPr/>
        <a:lstStyle/>
        <a:p>
          <a:endParaRPr lang="en-US"/>
        </a:p>
      </dgm:t>
    </dgm:pt>
    <dgm:pt modelId="{78F7C8F8-EEB8-49C4-8B2E-A4F574BEF929}" type="sibTrans" cxnId="{C621C867-99BB-4DA5-8939-2A3425EC9BF7}">
      <dgm:prSet/>
      <dgm:spPr/>
      <dgm:t>
        <a:bodyPr/>
        <a:lstStyle/>
        <a:p>
          <a:endParaRPr lang="en-US"/>
        </a:p>
      </dgm:t>
    </dgm:pt>
    <dgm:pt modelId="{686E06C0-3E42-43D7-A288-DACD6CAABCF1}">
      <dgm:prSet phldrT="[Text]"/>
      <dgm:spPr/>
      <dgm:t>
        <a:bodyPr/>
        <a:lstStyle/>
        <a:p>
          <a:r>
            <a:rPr lang="en-US" dirty="0"/>
            <a:t>Do you want to dramatically SAVE $$$ on health care costs?</a:t>
          </a:r>
        </a:p>
      </dgm:t>
    </dgm:pt>
    <dgm:pt modelId="{8D2B4893-EF8D-4FE7-A488-40F303AFAA9A}" type="parTrans" cxnId="{687297FE-A7D1-46D1-B4F4-33933BBE9621}">
      <dgm:prSet/>
      <dgm:spPr/>
      <dgm:t>
        <a:bodyPr/>
        <a:lstStyle/>
        <a:p>
          <a:endParaRPr lang="en-US"/>
        </a:p>
      </dgm:t>
    </dgm:pt>
    <dgm:pt modelId="{727D1C99-DFB6-43F2-9B33-573676DCE5D3}" type="sibTrans" cxnId="{687297FE-A7D1-46D1-B4F4-33933BBE9621}">
      <dgm:prSet/>
      <dgm:spPr/>
      <dgm:t>
        <a:bodyPr/>
        <a:lstStyle/>
        <a:p>
          <a:endParaRPr lang="en-US"/>
        </a:p>
      </dgm:t>
    </dgm:pt>
    <dgm:pt modelId="{6713B5C9-4151-4B5B-B10F-5063C93DA749}">
      <dgm:prSet phldrT="[Text]"/>
      <dgm:spPr/>
      <dgm:t>
        <a:bodyPr/>
        <a:lstStyle/>
        <a:p>
          <a:r>
            <a:rPr lang="en-US" dirty="0"/>
            <a:t>Do you want to IMPROVE the health of your FAMILY?</a:t>
          </a:r>
        </a:p>
      </dgm:t>
    </dgm:pt>
    <dgm:pt modelId="{2EEFDBDA-4998-4C4A-9DD4-428752D2404D}" type="parTrans" cxnId="{7ED8D524-5140-4A65-BC1F-46DF58539FDC}">
      <dgm:prSet/>
      <dgm:spPr/>
      <dgm:t>
        <a:bodyPr/>
        <a:lstStyle/>
        <a:p>
          <a:endParaRPr lang="en-US"/>
        </a:p>
      </dgm:t>
    </dgm:pt>
    <dgm:pt modelId="{9565C460-99A7-4154-A5B3-7A602D417D86}" type="sibTrans" cxnId="{7ED8D524-5140-4A65-BC1F-46DF58539FDC}">
      <dgm:prSet/>
      <dgm:spPr/>
      <dgm:t>
        <a:bodyPr/>
        <a:lstStyle/>
        <a:p>
          <a:endParaRPr lang="en-US"/>
        </a:p>
      </dgm:t>
    </dgm:pt>
    <dgm:pt modelId="{57EAD8E3-C606-4008-A82D-A6432AA1E643}" type="pres">
      <dgm:prSet presAssocID="{3F092B64-A64B-4877-A0DD-A22EDE06CE06}" presName="linearFlow" presStyleCnt="0">
        <dgm:presLayoutVars>
          <dgm:dir/>
          <dgm:animLvl val="lvl"/>
          <dgm:resizeHandles val="exact"/>
        </dgm:presLayoutVars>
      </dgm:prSet>
      <dgm:spPr/>
    </dgm:pt>
    <dgm:pt modelId="{7000AAF8-053F-47B9-968F-211654B91BC5}" type="pres">
      <dgm:prSet presAssocID="{821A4B3E-BEE0-408F-8FCC-2E3DFE048B51}" presName="composite" presStyleCnt="0"/>
      <dgm:spPr/>
    </dgm:pt>
    <dgm:pt modelId="{D559E7DF-292B-42C4-8F2B-28BE83BAE8DD}" type="pres">
      <dgm:prSet presAssocID="{821A4B3E-BEE0-408F-8FCC-2E3DFE048B5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7F84285-745C-4F5F-96EA-241AE3CD6419}" type="pres">
      <dgm:prSet presAssocID="{821A4B3E-BEE0-408F-8FCC-2E3DFE048B51}" presName="descendantText" presStyleLbl="alignAcc1" presStyleIdx="0" presStyleCnt="3">
        <dgm:presLayoutVars>
          <dgm:bulletEnabled val="1"/>
        </dgm:presLayoutVars>
      </dgm:prSet>
      <dgm:spPr/>
    </dgm:pt>
    <dgm:pt modelId="{02E7E968-1BBF-435C-830A-F1F19EAB74C2}" type="pres">
      <dgm:prSet presAssocID="{C72BADBB-5C76-4211-A9CC-A98914A180A3}" presName="sp" presStyleCnt="0"/>
      <dgm:spPr/>
    </dgm:pt>
    <dgm:pt modelId="{B5917711-B23C-4C59-A1BF-9068B2C92FF0}" type="pres">
      <dgm:prSet presAssocID="{BF711624-5373-4149-806B-35D50167F0AE}" presName="composite" presStyleCnt="0"/>
      <dgm:spPr/>
    </dgm:pt>
    <dgm:pt modelId="{2E429129-CEE6-41A9-8725-73340F8EA9FF}" type="pres">
      <dgm:prSet presAssocID="{BF711624-5373-4149-806B-35D50167F0A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D8C8CF5-461E-4364-9713-C26D5E581E43}" type="pres">
      <dgm:prSet presAssocID="{BF711624-5373-4149-806B-35D50167F0AE}" presName="descendantText" presStyleLbl="alignAcc1" presStyleIdx="1" presStyleCnt="3">
        <dgm:presLayoutVars>
          <dgm:bulletEnabled val="1"/>
        </dgm:presLayoutVars>
      </dgm:prSet>
      <dgm:spPr/>
    </dgm:pt>
    <dgm:pt modelId="{A8A47E5E-8807-429C-839D-72B8C728B824}" type="pres">
      <dgm:prSet presAssocID="{04BCE166-F4D9-4394-B898-540C5870CF28}" presName="sp" presStyleCnt="0"/>
      <dgm:spPr/>
    </dgm:pt>
    <dgm:pt modelId="{63C3AECE-8D01-4C0D-BE77-57323860B3FB}" type="pres">
      <dgm:prSet presAssocID="{BD95C3C4-D062-44F2-A072-E43ED4B5BA62}" presName="composite" presStyleCnt="0"/>
      <dgm:spPr/>
    </dgm:pt>
    <dgm:pt modelId="{444257C6-7E5C-4176-BEC7-84679ECBC48A}" type="pres">
      <dgm:prSet presAssocID="{BD95C3C4-D062-44F2-A072-E43ED4B5BA6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5EA0DD4-8897-46CF-B052-FCD5CE677BE4}" type="pres">
      <dgm:prSet presAssocID="{BD95C3C4-D062-44F2-A072-E43ED4B5BA6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CCB8323-838D-41A9-BB23-8811D9574FE7}" type="presOf" srcId="{2B46092F-EC96-40FB-B02C-B4E67EBA39DB}" destId="{37F84285-745C-4F5F-96EA-241AE3CD6419}" srcOrd="0" destOrd="0" presId="urn:microsoft.com/office/officeart/2005/8/layout/chevron2"/>
    <dgm:cxn modelId="{7ED8D524-5140-4A65-BC1F-46DF58539FDC}" srcId="{BD95C3C4-D062-44F2-A072-E43ED4B5BA62}" destId="{6713B5C9-4151-4B5B-B10F-5063C93DA749}" srcOrd="2" destOrd="0" parTransId="{2EEFDBDA-4998-4C4A-9DD4-428752D2404D}" sibTransId="{9565C460-99A7-4154-A5B3-7A602D417D86}"/>
    <dgm:cxn modelId="{B375F727-3E79-46F4-BDE6-ABE3061A7B09}" srcId="{821A4B3E-BEE0-408F-8FCC-2E3DFE048B51}" destId="{2A287044-F782-4044-9913-05E9800D357C}" srcOrd="1" destOrd="0" parTransId="{7D3D6D2F-A67F-401A-82FA-8181CBC732A8}" sibTransId="{DDB49D02-A80C-4D8B-8767-B6B54B88DA70}"/>
    <dgm:cxn modelId="{76D07D2F-3328-4F62-96CD-6457EF5CDC27}" srcId="{3F092B64-A64B-4877-A0DD-A22EDE06CE06}" destId="{BD95C3C4-D062-44F2-A072-E43ED4B5BA62}" srcOrd="2" destOrd="0" parTransId="{B0733945-B1BE-4A11-A2C2-2716103BB699}" sibTransId="{468CE8BA-196B-4F29-BE37-D2F5C7AF46E0}"/>
    <dgm:cxn modelId="{7E18273F-642F-40F3-B3AB-156E98C7BA21}" type="presOf" srcId="{686E06C0-3E42-43D7-A288-DACD6CAABCF1}" destId="{A5EA0DD4-8897-46CF-B052-FCD5CE677BE4}" srcOrd="0" destOrd="1" presId="urn:microsoft.com/office/officeart/2005/8/layout/chevron2"/>
    <dgm:cxn modelId="{798AF142-D2CD-4C13-A4B0-C10D93661AF3}" srcId="{3F092B64-A64B-4877-A0DD-A22EDE06CE06}" destId="{BF711624-5373-4149-806B-35D50167F0AE}" srcOrd="1" destOrd="0" parTransId="{EEC35273-AB22-4C29-9DC2-D7441A23C1C4}" sibTransId="{04BCE166-F4D9-4394-B898-540C5870CF28}"/>
    <dgm:cxn modelId="{AF318163-40FB-4A50-844A-33EB560FAD93}" type="presOf" srcId="{821A4B3E-BEE0-408F-8FCC-2E3DFE048B51}" destId="{D559E7DF-292B-42C4-8F2B-28BE83BAE8DD}" srcOrd="0" destOrd="0" presId="urn:microsoft.com/office/officeart/2005/8/layout/chevron2"/>
    <dgm:cxn modelId="{C0457966-BE34-457B-BFDD-04AF6CB02C1A}" srcId="{BF711624-5373-4149-806B-35D50167F0AE}" destId="{50192185-97A5-4F39-9A9C-D5B2A81210FE}" srcOrd="0" destOrd="0" parTransId="{090661FC-E58A-4BC7-BA67-ED64EBE30C28}" sibTransId="{FCEBD8E7-4DF9-4679-9E39-75BB73A5C4D9}"/>
    <dgm:cxn modelId="{C621C867-99BB-4DA5-8939-2A3425EC9BF7}" srcId="{BD95C3C4-D062-44F2-A072-E43ED4B5BA62}" destId="{3DA2995D-6B87-4897-B6F4-4FEFCAB7E15F}" srcOrd="0" destOrd="0" parTransId="{0D799B35-8372-49E9-A6E6-63D7B68CFD08}" sibTransId="{78F7C8F8-EEB8-49C4-8B2E-A4F574BEF929}"/>
    <dgm:cxn modelId="{5DCC2254-1D00-4DC6-845F-A558A3C63F0D}" type="presOf" srcId="{63B59DEB-B7AF-45A7-B40B-00E13D4D834D}" destId="{6D8C8CF5-461E-4364-9713-C26D5E581E43}" srcOrd="0" destOrd="1" presId="urn:microsoft.com/office/officeart/2005/8/layout/chevron2"/>
    <dgm:cxn modelId="{1F210C79-B8C6-4CB0-B0FB-0C9770D3F175}" type="presOf" srcId="{3F092B64-A64B-4877-A0DD-A22EDE06CE06}" destId="{57EAD8E3-C606-4008-A82D-A6432AA1E643}" srcOrd="0" destOrd="0" presId="urn:microsoft.com/office/officeart/2005/8/layout/chevron2"/>
    <dgm:cxn modelId="{E1B9FE59-F8DE-41B1-B017-1934C6992AC9}" type="presOf" srcId="{2A287044-F782-4044-9913-05E9800D357C}" destId="{37F84285-745C-4F5F-96EA-241AE3CD6419}" srcOrd="0" destOrd="1" presId="urn:microsoft.com/office/officeart/2005/8/layout/chevron2"/>
    <dgm:cxn modelId="{08285280-7396-47C8-A1E8-21ACA8B1060E}" type="presOf" srcId="{50192185-97A5-4F39-9A9C-D5B2A81210FE}" destId="{6D8C8CF5-461E-4364-9713-C26D5E581E43}" srcOrd="0" destOrd="0" presId="urn:microsoft.com/office/officeart/2005/8/layout/chevron2"/>
    <dgm:cxn modelId="{E48D5B8C-473E-4623-996D-E73BDDC219C0}" srcId="{821A4B3E-BEE0-408F-8FCC-2E3DFE048B51}" destId="{2B46092F-EC96-40FB-B02C-B4E67EBA39DB}" srcOrd="0" destOrd="0" parTransId="{5CA8A129-A8D2-4BEF-94B6-F893A3E6E57F}" sibTransId="{10FA8061-B8BE-4503-BC91-62ADF5108C65}"/>
    <dgm:cxn modelId="{5FC26B91-CB5E-41E0-8FF9-2345A9E16499}" type="presOf" srcId="{6713B5C9-4151-4B5B-B10F-5063C93DA749}" destId="{A5EA0DD4-8897-46CF-B052-FCD5CE677BE4}" srcOrd="0" destOrd="2" presId="urn:microsoft.com/office/officeart/2005/8/layout/chevron2"/>
    <dgm:cxn modelId="{EDADF4A1-2C50-46DD-B165-4EF81DCCE9DE}" type="presOf" srcId="{BF711624-5373-4149-806B-35D50167F0AE}" destId="{2E429129-CEE6-41A9-8725-73340F8EA9FF}" srcOrd="0" destOrd="0" presId="urn:microsoft.com/office/officeart/2005/8/layout/chevron2"/>
    <dgm:cxn modelId="{A0C2B3B9-2A5B-4561-924D-1E55A6CD1867}" type="presOf" srcId="{3DA2995D-6B87-4897-B6F4-4FEFCAB7E15F}" destId="{A5EA0DD4-8897-46CF-B052-FCD5CE677BE4}" srcOrd="0" destOrd="0" presId="urn:microsoft.com/office/officeart/2005/8/layout/chevron2"/>
    <dgm:cxn modelId="{FEC0C5C4-1316-4F2B-A647-6292334B2FE0}" type="presOf" srcId="{BD95C3C4-D062-44F2-A072-E43ED4B5BA62}" destId="{444257C6-7E5C-4176-BEC7-84679ECBC48A}" srcOrd="0" destOrd="0" presId="urn:microsoft.com/office/officeart/2005/8/layout/chevron2"/>
    <dgm:cxn modelId="{E767E7CE-864B-41F3-AF38-77B7F355BEF4}" srcId="{3F092B64-A64B-4877-A0DD-A22EDE06CE06}" destId="{821A4B3E-BEE0-408F-8FCC-2E3DFE048B51}" srcOrd="0" destOrd="0" parTransId="{9C41E0E7-507F-43C7-BF5C-BCE5A2AD6F7B}" sibTransId="{C72BADBB-5C76-4211-A9CC-A98914A180A3}"/>
    <dgm:cxn modelId="{15C30CD4-CE3F-405A-9117-8F552BDDE8BB}" srcId="{BF711624-5373-4149-806B-35D50167F0AE}" destId="{63B59DEB-B7AF-45A7-B40B-00E13D4D834D}" srcOrd="1" destOrd="0" parTransId="{7CEE2E49-0712-4B59-B54A-244F598BD0EA}" sibTransId="{E7BCF21C-893A-4F1E-A750-3D4BB582F012}"/>
    <dgm:cxn modelId="{687297FE-A7D1-46D1-B4F4-33933BBE9621}" srcId="{BD95C3C4-D062-44F2-A072-E43ED4B5BA62}" destId="{686E06C0-3E42-43D7-A288-DACD6CAABCF1}" srcOrd="1" destOrd="0" parTransId="{8D2B4893-EF8D-4FE7-A488-40F303AFAA9A}" sibTransId="{727D1C99-DFB6-43F2-9B33-573676DCE5D3}"/>
    <dgm:cxn modelId="{26F8B5CA-F02B-4D5C-87BD-28290D7C207C}" type="presParOf" srcId="{57EAD8E3-C606-4008-A82D-A6432AA1E643}" destId="{7000AAF8-053F-47B9-968F-211654B91BC5}" srcOrd="0" destOrd="0" presId="urn:microsoft.com/office/officeart/2005/8/layout/chevron2"/>
    <dgm:cxn modelId="{B1E9C475-4000-4862-BE6A-A96D230D2269}" type="presParOf" srcId="{7000AAF8-053F-47B9-968F-211654B91BC5}" destId="{D559E7DF-292B-42C4-8F2B-28BE83BAE8DD}" srcOrd="0" destOrd="0" presId="urn:microsoft.com/office/officeart/2005/8/layout/chevron2"/>
    <dgm:cxn modelId="{47C8C2D5-2B85-4DFE-9B8B-09AA8330699A}" type="presParOf" srcId="{7000AAF8-053F-47B9-968F-211654B91BC5}" destId="{37F84285-745C-4F5F-96EA-241AE3CD6419}" srcOrd="1" destOrd="0" presId="urn:microsoft.com/office/officeart/2005/8/layout/chevron2"/>
    <dgm:cxn modelId="{02E5CEB1-FFBB-4FF0-8053-AB62EBB33288}" type="presParOf" srcId="{57EAD8E3-C606-4008-A82D-A6432AA1E643}" destId="{02E7E968-1BBF-435C-830A-F1F19EAB74C2}" srcOrd="1" destOrd="0" presId="urn:microsoft.com/office/officeart/2005/8/layout/chevron2"/>
    <dgm:cxn modelId="{3B421947-4E73-493C-A002-EE035082CD49}" type="presParOf" srcId="{57EAD8E3-C606-4008-A82D-A6432AA1E643}" destId="{B5917711-B23C-4C59-A1BF-9068B2C92FF0}" srcOrd="2" destOrd="0" presId="urn:microsoft.com/office/officeart/2005/8/layout/chevron2"/>
    <dgm:cxn modelId="{0090A48B-85F1-4142-864F-478996CE52DE}" type="presParOf" srcId="{B5917711-B23C-4C59-A1BF-9068B2C92FF0}" destId="{2E429129-CEE6-41A9-8725-73340F8EA9FF}" srcOrd="0" destOrd="0" presId="urn:microsoft.com/office/officeart/2005/8/layout/chevron2"/>
    <dgm:cxn modelId="{E048CD92-F9CB-4456-A6C2-5EB2E3B2C668}" type="presParOf" srcId="{B5917711-B23C-4C59-A1BF-9068B2C92FF0}" destId="{6D8C8CF5-461E-4364-9713-C26D5E581E43}" srcOrd="1" destOrd="0" presId="urn:microsoft.com/office/officeart/2005/8/layout/chevron2"/>
    <dgm:cxn modelId="{1F83BEA0-9AA7-4185-9FAD-62F7156E0077}" type="presParOf" srcId="{57EAD8E3-C606-4008-A82D-A6432AA1E643}" destId="{A8A47E5E-8807-429C-839D-72B8C728B824}" srcOrd="3" destOrd="0" presId="urn:microsoft.com/office/officeart/2005/8/layout/chevron2"/>
    <dgm:cxn modelId="{69801CB3-5CF9-445B-8D7F-3473BA792DFE}" type="presParOf" srcId="{57EAD8E3-C606-4008-A82D-A6432AA1E643}" destId="{63C3AECE-8D01-4C0D-BE77-57323860B3FB}" srcOrd="4" destOrd="0" presId="urn:microsoft.com/office/officeart/2005/8/layout/chevron2"/>
    <dgm:cxn modelId="{0A5B75AC-7E37-4E02-AFC4-50B5B3AA621B}" type="presParOf" srcId="{63C3AECE-8D01-4C0D-BE77-57323860B3FB}" destId="{444257C6-7E5C-4176-BEC7-84679ECBC48A}" srcOrd="0" destOrd="0" presId="urn:microsoft.com/office/officeart/2005/8/layout/chevron2"/>
    <dgm:cxn modelId="{AD0EDE10-ABBF-4824-9F20-493F66852DA1}" type="presParOf" srcId="{63C3AECE-8D01-4C0D-BE77-57323860B3FB}" destId="{A5EA0DD4-8897-46CF-B052-FCD5CE677B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9E7DF-292B-42C4-8F2B-28BE83BAE8DD}">
      <dsp:nvSpPr>
        <dsp:cNvPr id="0" name=""/>
        <dsp:cNvSpPr/>
      </dsp:nvSpPr>
      <dsp:spPr>
        <a:xfrm rot="5400000">
          <a:off x="-198742" y="199487"/>
          <a:ext cx="1324949" cy="9274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</a:t>
          </a:r>
        </a:p>
      </dsp:txBody>
      <dsp:txXfrm rot="-5400000">
        <a:off x="1" y="464476"/>
        <a:ext cx="927464" cy="397485"/>
      </dsp:txXfrm>
    </dsp:sp>
    <dsp:sp modelId="{37F84285-745C-4F5F-96EA-241AE3CD6419}">
      <dsp:nvSpPr>
        <dsp:cNvPr id="0" name=""/>
        <dsp:cNvSpPr/>
      </dsp:nvSpPr>
      <dsp:spPr>
        <a:xfrm rot="5400000">
          <a:off x="3793911" y="-2865700"/>
          <a:ext cx="861217" cy="6594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 you want more ENERGY?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 you want to reduce SUGAR cravings?</a:t>
          </a:r>
        </a:p>
      </dsp:txBody>
      <dsp:txXfrm rot="-5400000">
        <a:off x="927465" y="42787"/>
        <a:ext cx="6552069" cy="777135"/>
      </dsp:txXfrm>
    </dsp:sp>
    <dsp:sp modelId="{2E429129-CEE6-41A9-8725-73340F8EA9FF}">
      <dsp:nvSpPr>
        <dsp:cNvPr id="0" name=""/>
        <dsp:cNvSpPr/>
      </dsp:nvSpPr>
      <dsp:spPr>
        <a:xfrm rot="5400000">
          <a:off x="-198742" y="1326173"/>
          <a:ext cx="1324949" cy="9274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MORE</a:t>
          </a:r>
        </a:p>
      </dsp:txBody>
      <dsp:txXfrm rot="-5400000">
        <a:off x="1" y="1591162"/>
        <a:ext cx="927464" cy="397485"/>
      </dsp:txXfrm>
    </dsp:sp>
    <dsp:sp modelId="{6D8C8CF5-461E-4364-9713-C26D5E581E43}">
      <dsp:nvSpPr>
        <dsp:cNvPr id="0" name=""/>
        <dsp:cNvSpPr/>
      </dsp:nvSpPr>
      <dsp:spPr>
        <a:xfrm rot="5400000">
          <a:off x="3793911" y="-1739015"/>
          <a:ext cx="861217" cy="6594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Want to achieve / MAINTAIN ideal body weight?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Want to decrease risk of Alzheimer’s, Dementia, Heart Disease, Digestive disorders &amp; ALL OTHER CHRONIC DISEASES?</a:t>
          </a:r>
        </a:p>
      </dsp:txBody>
      <dsp:txXfrm rot="-5400000">
        <a:off x="927465" y="1169472"/>
        <a:ext cx="6552069" cy="777135"/>
      </dsp:txXfrm>
    </dsp:sp>
    <dsp:sp modelId="{444257C6-7E5C-4176-BEC7-84679ECBC48A}">
      <dsp:nvSpPr>
        <dsp:cNvPr id="0" name=""/>
        <dsp:cNvSpPr/>
      </dsp:nvSpPr>
      <dsp:spPr>
        <a:xfrm rot="5400000">
          <a:off x="-198742" y="2452859"/>
          <a:ext cx="1324949" cy="9274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HEALTHY</a:t>
          </a:r>
        </a:p>
      </dsp:txBody>
      <dsp:txXfrm rot="-5400000">
        <a:off x="1" y="2717848"/>
        <a:ext cx="927464" cy="397485"/>
      </dsp:txXfrm>
    </dsp:sp>
    <dsp:sp modelId="{A5EA0DD4-8897-46CF-B052-FCD5CE677BE4}">
      <dsp:nvSpPr>
        <dsp:cNvPr id="0" name=""/>
        <dsp:cNvSpPr/>
      </dsp:nvSpPr>
      <dsp:spPr>
        <a:xfrm rot="5400000">
          <a:off x="3793911" y="-612329"/>
          <a:ext cx="861217" cy="65941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 you want to reduce your risk of CANCER?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 you want to dramatically SAVE $$$ on health care costs?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 you want to IMPROVE the health of your FAMILY?</a:t>
          </a:r>
        </a:p>
      </dsp:txBody>
      <dsp:txXfrm rot="-5400000">
        <a:off x="927465" y="2296158"/>
        <a:ext cx="6552069" cy="777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A41C1-957F-4944-9B07-4A7F1E27DF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2851E-22D6-443C-8F1F-CD1D989F69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E4239-2856-46C5-8D2E-D505D377308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1623B-7922-4394-AA73-1E333C58F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CEC15-5E20-4A06-BE60-A01293966F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D4F62-ACA9-493C-AB11-C69A392EE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D676C70-1D9C-4460-B83C-0DA17B6F434D}"/>
              </a:ext>
            </a:extLst>
          </p:cNvPr>
          <p:cNvGrpSpPr/>
          <p:nvPr userDrawn="1"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32062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9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22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7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15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4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9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83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9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8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9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866032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nterstate" panose="0200060304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2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9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3FC5A2-551C-42D5-9332-0A36C781F42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8B848E-B6D4-491A-A849-DFBC6B284D73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F1CA3B-D78C-4B1A-B20E-907F7A67231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73" y="6023995"/>
            <a:ext cx="842698" cy="68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5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Interstate" panose="02000603040000020004" pitchFamily="2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alnews.com/" TargetMode="External"/><Relationship Id="rId3" Type="http://schemas.openxmlformats.org/officeDocument/2006/relationships/hyperlink" Target="http://www.stuckyweightloss.com/" TargetMode="External"/><Relationship Id="rId7" Type="http://schemas.openxmlformats.org/officeDocument/2006/relationships/hyperlink" Target="http://www.foodmatters.tv/" TargetMode="External"/><Relationship Id="rId2" Type="http://schemas.openxmlformats.org/officeDocument/2006/relationships/hyperlink" Target="http://www.stuckychiropractic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ercola.com/" TargetMode="External"/><Relationship Id="rId11" Type="http://schemas.openxmlformats.org/officeDocument/2006/relationships/hyperlink" Target="http://www.spunkycoconut.com/" TargetMode="External"/><Relationship Id="rId5" Type="http://schemas.openxmlformats.org/officeDocument/2006/relationships/hyperlink" Target="http://www.drjockers.com/" TargetMode="External"/><Relationship Id="rId10" Type="http://schemas.openxmlformats.org/officeDocument/2006/relationships/hyperlink" Target="http://www.paleomg.com/" TargetMode="External"/><Relationship Id="rId4" Type="http://schemas.openxmlformats.org/officeDocument/2006/relationships/hyperlink" Target="http://www.marksdailyapple.com/" TargetMode="External"/><Relationship Id="rId9" Type="http://schemas.openxmlformats.org/officeDocument/2006/relationships/hyperlink" Target="http://www.primalpalat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00AF-F663-4388-984B-E91717C69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STRESS IN THE WORKPLACE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64EDF-A6B0-4F16-8492-37968F678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Helpful, Healthy Ways to Manage Stress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1A818B-D45C-44F4-8569-B86E425F1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78" y="2658534"/>
            <a:ext cx="2629470" cy="21232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9546A8-FEEA-4AE4-B4F7-2E675A4C276B}"/>
              </a:ext>
            </a:extLst>
          </p:cNvPr>
          <p:cNvSpPr txBox="1"/>
          <p:nvPr/>
        </p:nvSpPr>
        <p:spPr>
          <a:xfrm>
            <a:off x="4572000" y="5213200"/>
            <a:ext cx="409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Presented by: Dr. Brian K. Becker</a:t>
            </a:r>
          </a:p>
        </p:txBody>
      </p:sp>
    </p:spTree>
    <p:extLst>
      <p:ext uri="{BB962C8B-B14F-4D97-AF65-F5344CB8AC3E}">
        <p14:creationId xmlns:p14="http://schemas.microsoft.com/office/powerpoint/2010/main" val="204847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0E2A-C517-4A0C-A42D-3A281EEF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WELL…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0971C-A02A-462A-B81A-4E76E884F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019869"/>
            <a:ext cx="7704667" cy="39799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From the moment we are born, there are stresses on the nervous system (spine)</a:t>
            </a:r>
          </a:p>
          <a:p>
            <a:r>
              <a:rPr lang="en-US" dirty="0"/>
              <a:t>Improper movement, lack of movement, and daily stresses can cause problems with the body</a:t>
            </a:r>
          </a:p>
          <a:p>
            <a:r>
              <a:rPr lang="en-US" dirty="0"/>
              <a:t>A vertebral </a:t>
            </a:r>
            <a:r>
              <a:rPr lang="en-US" b="1" dirty="0"/>
              <a:t>subluxation</a:t>
            </a:r>
            <a:r>
              <a:rPr lang="en-US" dirty="0"/>
              <a:t> is the result of spinal bones with improper motion or position, affecting nerve communications between your brain and your body.</a:t>
            </a:r>
            <a:br>
              <a:rPr lang="en-US" dirty="0"/>
            </a:br>
            <a:r>
              <a:rPr lang="en-US" dirty="0"/>
              <a:t>sub = less than | luxation = dislocation.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dirty="0"/>
              <a:t>A vertebral </a:t>
            </a:r>
            <a:r>
              <a:rPr lang="en-US" b="1" dirty="0"/>
              <a:t>subluxation</a:t>
            </a:r>
            <a:r>
              <a:rPr lang="en-US" dirty="0"/>
              <a:t> is a stress response.</a:t>
            </a:r>
          </a:p>
        </p:txBody>
      </p:sp>
    </p:spTree>
    <p:extLst>
      <p:ext uri="{BB962C8B-B14F-4D97-AF65-F5344CB8AC3E}">
        <p14:creationId xmlns:p14="http://schemas.microsoft.com/office/powerpoint/2010/main" val="419431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1E281B8-B417-4898-A41B-2C608CE5187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40317"/>
            <a:ext cx="8286466" cy="938212"/>
          </a:xfrm>
          <a:prstGeom prst="rect">
            <a:avLst/>
          </a:prstGeom>
          <a:noFill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5400" dirty="0">
                <a:latin typeface="Antique Olive Compact"/>
              </a:rPr>
              <a:t>What causes subluxations?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F59732A-7056-4515-8630-288E70C4FAE6}"/>
              </a:ext>
            </a:extLst>
          </p:cNvPr>
          <p:cNvSpPr txBox="1">
            <a:spLocks noChangeArrowheads="1"/>
          </p:cNvSpPr>
          <p:nvPr/>
        </p:nvSpPr>
        <p:spPr>
          <a:xfrm>
            <a:off x="641444" y="1528549"/>
            <a:ext cx="8407022" cy="2005902"/>
          </a:xfrm>
          <a:prstGeom prst="rect">
            <a:avLst/>
          </a:prstGeom>
          <a:noFill/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5400" b="1">
                <a:latin typeface="Antique Olive Compact"/>
              </a:rPr>
              <a:t>Subluxations come from  </a:t>
            </a:r>
          </a:p>
          <a:p>
            <a:pPr algn="ctr">
              <a:buFontTx/>
              <a:buNone/>
            </a:pPr>
            <a:r>
              <a:rPr lang="en-US" altLang="en-US" sz="5400" b="1">
                <a:latin typeface="Antique Olive Compact"/>
              </a:rPr>
              <a:t>Lifestyle stress.</a:t>
            </a:r>
          </a:p>
        </p:txBody>
      </p:sp>
      <p:sp>
        <p:nvSpPr>
          <p:cNvPr id="7" name="WordArt 4">
            <a:extLst>
              <a:ext uri="{FF2B5EF4-FFF2-40B4-BE49-F238E27FC236}">
                <a16:creationId xmlns:a16="http://schemas.microsoft.com/office/drawing/2014/main" id="{E141495E-8B3B-4C09-AADE-4FABE53FE8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3884471"/>
            <a:ext cx="350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Emotional Stress!</a:t>
            </a:r>
          </a:p>
        </p:txBody>
      </p:sp>
      <p:sp>
        <p:nvSpPr>
          <p:cNvPr id="8" name="WordArt 5">
            <a:extLst>
              <a:ext uri="{FF2B5EF4-FFF2-40B4-BE49-F238E27FC236}">
                <a16:creationId xmlns:a16="http://schemas.microsoft.com/office/drawing/2014/main" id="{30D3B6B5-1BC4-4732-AA83-19BA4CCA01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19684" y="4671219"/>
            <a:ext cx="32385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anose="020B0A04020102020204" pitchFamily="34" charset="0"/>
              </a:rPr>
              <a:t>Biochemical Stress!</a:t>
            </a:r>
          </a:p>
        </p:txBody>
      </p:sp>
      <p:sp>
        <p:nvSpPr>
          <p:cNvPr id="9" name="WordArt 6">
            <a:extLst>
              <a:ext uri="{FF2B5EF4-FFF2-40B4-BE49-F238E27FC236}">
                <a16:creationId xmlns:a16="http://schemas.microsoft.com/office/drawing/2014/main" id="{26AB4E37-8404-4FEE-9CEE-D1C61F9979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5711588"/>
            <a:ext cx="3505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Physical Stress!</a:t>
            </a:r>
          </a:p>
        </p:txBody>
      </p:sp>
    </p:spTree>
    <p:extLst>
      <p:ext uri="{BB962C8B-B14F-4D97-AF65-F5344CB8AC3E}">
        <p14:creationId xmlns:p14="http://schemas.microsoft.com/office/powerpoint/2010/main" val="8665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B5D1D513-FB63-4DFE-9A7D-B712B30CE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2438400"/>
            <a:ext cx="7693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>
                <a:latin typeface="Century Gothic" panose="020B0502020202020204" pitchFamily="34" charset="0"/>
              </a:rPr>
              <a:t>NERVOUS SYSTEM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9F4F43B-A6E4-4BC8-8D80-AF9B1AAA3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3352800"/>
            <a:ext cx="7693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800" dirty="0">
                <a:latin typeface="Century Gothic" panose="020B0502020202020204" pitchFamily="34" charset="0"/>
              </a:rPr>
              <a:t>to allow the body to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58E3F2F4-404D-4771-A488-8A559A0EE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4114800"/>
            <a:ext cx="7693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>
                <a:latin typeface="Century Gothic" panose="020B0502020202020204" pitchFamily="34" charset="0"/>
              </a:rPr>
              <a:t>HEAL ITSELF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254CDB6B-FE21-4096-8C18-34F19C76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4953000"/>
            <a:ext cx="7693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800">
                <a:latin typeface="Century Gothic" panose="020B0502020202020204" pitchFamily="34" charset="0"/>
              </a:rPr>
              <a:t>and achieve</a:t>
            </a: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1A3C599A-4E9D-464F-84E2-10F28D35E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5638800"/>
            <a:ext cx="7693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>
                <a:latin typeface="Century Gothic" panose="020B0502020202020204" pitchFamily="34" charset="0"/>
              </a:rPr>
              <a:t>OPTIMUM HEALTH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19FC5CD-DE20-46D3-8C1D-3E31A011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1524000"/>
            <a:ext cx="7997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b="1" dirty="0"/>
              <a:t>Chiropractic is a form of health care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b="1" dirty="0"/>
              <a:t>that identifies and corrects problems with the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8D1250-1335-4AC6-AACE-D8C2DC3EBABA}"/>
              </a:ext>
            </a:extLst>
          </p:cNvPr>
          <p:cNvSpPr txBox="1">
            <a:spLocks/>
          </p:cNvSpPr>
          <p:nvPr/>
        </p:nvSpPr>
        <p:spPr>
          <a:xfrm>
            <a:off x="806357" y="163772"/>
            <a:ext cx="8337643" cy="13056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Chiropractic… What is it?</a:t>
            </a:r>
          </a:p>
        </p:txBody>
      </p:sp>
    </p:spTree>
    <p:extLst>
      <p:ext uri="{BB962C8B-B14F-4D97-AF65-F5344CB8AC3E}">
        <p14:creationId xmlns:p14="http://schemas.microsoft.com/office/powerpoint/2010/main" val="34620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8" grpId="0"/>
      <p:bldP spid="8" grpId="1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6C35814-52F9-4BA7-8A54-7068D9D36061}"/>
              </a:ext>
            </a:extLst>
          </p:cNvPr>
          <p:cNvSpPr txBox="1">
            <a:spLocks noChangeArrowheads="1"/>
          </p:cNvSpPr>
          <p:nvPr/>
        </p:nvSpPr>
        <p:spPr>
          <a:xfrm>
            <a:off x="3816824" y="2426234"/>
            <a:ext cx="4953000" cy="268519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3200" dirty="0"/>
              <a:t>Chiropractic care is aimed at identifying and addressing the physical, bio-chemical, &amp; emotional causes of subluxation.</a:t>
            </a:r>
          </a:p>
          <a:p>
            <a:pPr algn="ctr">
              <a:buFontTx/>
              <a:buNone/>
              <a:defRPr/>
            </a:pPr>
            <a:endParaRPr lang="en-US" alt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CBB5A1F-F2FD-4887-9E53-50D3C372F1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49" y="1902725"/>
            <a:ext cx="2784475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622D71-A582-4D42-A994-64ABB8C8D9B3}"/>
              </a:ext>
            </a:extLst>
          </p:cNvPr>
          <p:cNvSpPr txBox="1">
            <a:spLocks/>
          </p:cNvSpPr>
          <p:nvPr/>
        </p:nvSpPr>
        <p:spPr>
          <a:xfrm>
            <a:off x="806357" y="327545"/>
            <a:ext cx="8337643" cy="13056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Wellness With Chiropractic…</a:t>
            </a:r>
          </a:p>
        </p:txBody>
      </p:sp>
    </p:spTree>
    <p:extLst>
      <p:ext uri="{BB962C8B-B14F-4D97-AF65-F5344CB8AC3E}">
        <p14:creationId xmlns:p14="http://schemas.microsoft.com/office/powerpoint/2010/main" val="3718758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ADE1B-5D24-427D-920B-4714DD8C6353}"/>
              </a:ext>
            </a:extLst>
          </p:cNvPr>
          <p:cNvSpPr txBox="1">
            <a:spLocks/>
          </p:cNvSpPr>
          <p:nvPr/>
        </p:nvSpPr>
        <p:spPr>
          <a:xfrm>
            <a:off x="806357" y="327545"/>
            <a:ext cx="8337643" cy="13056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THINK WELL…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293D0C-408A-4181-A157-1C37CFEE5382}"/>
              </a:ext>
            </a:extLst>
          </p:cNvPr>
          <p:cNvSpPr txBox="1">
            <a:spLocks/>
          </p:cNvSpPr>
          <p:nvPr/>
        </p:nvSpPr>
        <p:spPr>
          <a:xfrm>
            <a:off x="1156649" y="1211501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We Were Born To Be Great!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B3B976-07A4-4457-82B2-DF1850276135}"/>
              </a:ext>
            </a:extLst>
          </p:cNvPr>
          <p:cNvSpPr txBox="1">
            <a:spLocks/>
          </p:cNvSpPr>
          <p:nvPr/>
        </p:nvSpPr>
        <p:spPr>
          <a:xfrm>
            <a:off x="623952" y="2725721"/>
            <a:ext cx="4351226" cy="298375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Are you on your path? If not, why not?</a:t>
            </a:r>
          </a:p>
          <a:p>
            <a:r>
              <a:rPr lang="en-US" sz="3200" dirty="0"/>
              <a:t>Are we challenging ourselves?</a:t>
            </a:r>
          </a:p>
          <a:p>
            <a:r>
              <a:rPr lang="en-US" sz="3200" dirty="0"/>
              <a:t>Have we settled?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1201A-8319-44B1-AD47-A24819E400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78" y="2004401"/>
            <a:ext cx="2854209" cy="428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40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A9A3C9-B28C-438F-B8D9-3956F0DDF815}"/>
              </a:ext>
            </a:extLst>
          </p:cNvPr>
          <p:cNvSpPr txBox="1">
            <a:spLocks/>
          </p:cNvSpPr>
          <p:nvPr/>
        </p:nvSpPr>
        <p:spPr>
          <a:xfrm>
            <a:off x="680257" y="2334907"/>
            <a:ext cx="4103284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Learn to say “No”…</a:t>
            </a:r>
          </a:p>
          <a:p>
            <a:r>
              <a:rPr lang="en-US" dirty="0"/>
              <a:t>Avoid people who…</a:t>
            </a:r>
          </a:p>
          <a:p>
            <a:r>
              <a:rPr lang="en-US" dirty="0"/>
              <a:t>Control your environment…</a:t>
            </a:r>
          </a:p>
          <a:p>
            <a:r>
              <a:rPr lang="en-US" dirty="0"/>
              <a:t>Avoid gossip…always</a:t>
            </a:r>
          </a:p>
          <a:p>
            <a:r>
              <a:rPr lang="en-US" dirty="0"/>
              <a:t>Avoid hot button topics…</a:t>
            </a:r>
          </a:p>
          <a:p>
            <a:r>
              <a:rPr lang="en-US" dirty="0"/>
              <a:t>Reduce your “To Do” list…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9F3E2A0-FCA2-4C90-B81A-7C1675FC3103}"/>
              </a:ext>
            </a:extLst>
          </p:cNvPr>
          <p:cNvSpPr txBox="1">
            <a:spLocks/>
          </p:cNvSpPr>
          <p:nvPr/>
        </p:nvSpPr>
        <p:spPr>
          <a:xfrm>
            <a:off x="4734707" y="2334907"/>
            <a:ext cx="4272816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…to Family, Work, Volunteerism</a:t>
            </a:r>
          </a:p>
          <a:p>
            <a:pPr marL="0" indent="0">
              <a:buFont typeface="Arial"/>
              <a:buNone/>
            </a:pPr>
            <a:r>
              <a:rPr lang="en-US" dirty="0"/>
              <a:t>…“Stress You Out”</a:t>
            </a:r>
          </a:p>
          <a:p>
            <a:pPr marL="0" indent="0">
              <a:buFont typeface="Arial"/>
              <a:buNone/>
            </a:pPr>
            <a:r>
              <a:rPr lang="en-US" dirty="0"/>
              <a:t>…Who you live with, what you watch (news)</a:t>
            </a:r>
          </a:p>
          <a:p>
            <a:pPr marL="0" indent="0">
              <a:buFont typeface="Arial"/>
              <a:buNone/>
            </a:pPr>
            <a:br>
              <a:rPr lang="en-US" sz="1050" dirty="0"/>
            </a:br>
            <a:r>
              <a:rPr lang="en-US" dirty="0"/>
              <a:t>…Religion or Politics</a:t>
            </a:r>
          </a:p>
          <a:p>
            <a:pPr marL="0" indent="0">
              <a:buFont typeface="Arial"/>
              <a:buNone/>
            </a:pPr>
            <a:r>
              <a:rPr lang="en-US" dirty="0"/>
              <a:t>…Simplify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F10C286-245F-495D-8DC5-E2087B69F043}"/>
              </a:ext>
            </a:extLst>
          </p:cNvPr>
          <p:cNvSpPr txBox="1">
            <a:spLocks/>
          </p:cNvSpPr>
          <p:nvPr/>
        </p:nvSpPr>
        <p:spPr>
          <a:xfrm>
            <a:off x="1125941" y="1542427"/>
            <a:ext cx="3657600" cy="658368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DO THIS…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DB455C8-CC26-4D71-B315-A73FB12C5E8C}"/>
              </a:ext>
            </a:extLst>
          </p:cNvPr>
          <p:cNvSpPr txBox="1">
            <a:spLocks/>
          </p:cNvSpPr>
          <p:nvPr/>
        </p:nvSpPr>
        <p:spPr>
          <a:xfrm>
            <a:off x="5012141" y="1542427"/>
            <a:ext cx="3657600" cy="658368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WITH THIS…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24F4BE-E9F6-44B6-8F98-9525EA9DECE8}"/>
              </a:ext>
            </a:extLst>
          </p:cNvPr>
          <p:cNvSpPr txBox="1">
            <a:spLocks/>
          </p:cNvSpPr>
          <p:nvPr/>
        </p:nvSpPr>
        <p:spPr>
          <a:xfrm>
            <a:off x="1240241" y="399427"/>
            <a:ext cx="75438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Learn How To Avoid Stressors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73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ADE1B-5D24-427D-920B-4714DD8C6353}"/>
              </a:ext>
            </a:extLst>
          </p:cNvPr>
          <p:cNvSpPr txBox="1">
            <a:spLocks/>
          </p:cNvSpPr>
          <p:nvPr/>
        </p:nvSpPr>
        <p:spPr>
          <a:xfrm>
            <a:off x="806357" y="327545"/>
            <a:ext cx="8337643" cy="13056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THINK WELL…</a:t>
            </a:r>
          </a:p>
          <a:p>
            <a:r>
              <a:rPr lang="en-US" dirty="0"/>
              <a:t>Become Your Authentic Self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347D1-9D79-4B9C-B5F9-7C7061955A69}"/>
              </a:ext>
            </a:extLst>
          </p:cNvPr>
          <p:cNvSpPr txBox="1"/>
          <p:nvPr/>
        </p:nvSpPr>
        <p:spPr>
          <a:xfrm>
            <a:off x="3957195" y="2839061"/>
            <a:ext cx="143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6600"/>
                </a:solidFill>
              </a:rPr>
              <a:t>VS.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2BE11-4965-467A-9388-406EC5C70864}"/>
              </a:ext>
            </a:extLst>
          </p:cNvPr>
          <p:cNvSpPr txBox="1"/>
          <p:nvPr/>
        </p:nvSpPr>
        <p:spPr>
          <a:xfrm>
            <a:off x="1003486" y="2199203"/>
            <a:ext cx="304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/>
                </a:solidFill>
                <a:cs typeface="Arial Black"/>
              </a:rPr>
              <a:t>Integrity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/>
                </a:solidFill>
                <a:cs typeface="Arial Black"/>
              </a:rPr>
              <a:t>Curiosity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/>
                </a:solidFill>
                <a:cs typeface="Arial Black"/>
              </a:rPr>
              <a:t>Passion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/>
                </a:solidFill>
                <a:cs typeface="Arial Black"/>
              </a:rPr>
              <a:t>Fearlessness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/>
                </a:solidFill>
                <a:cs typeface="Arial Black"/>
              </a:rPr>
              <a:t>Love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/>
                </a:solidFill>
                <a:cs typeface="Arial Black"/>
              </a:rPr>
              <a:t>Faith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81522-0C74-4617-A2C4-0F3D067A606A}"/>
              </a:ext>
            </a:extLst>
          </p:cNvPr>
          <p:cNvSpPr txBox="1"/>
          <p:nvPr/>
        </p:nvSpPr>
        <p:spPr>
          <a:xfrm>
            <a:off x="6078640" y="2405844"/>
            <a:ext cx="3028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/>
                </a:solidFill>
              </a:rPr>
              <a:t>Doubt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/>
                </a:solidFill>
              </a:rPr>
              <a:t>Uncertainty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/>
                </a:solidFill>
              </a:rPr>
              <a:t>Anxiety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/>
                </a:solidFill>
              </a:rPr>
              <a:t>Anger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/>
                </a:solidFill>
              </a:rPr>
              <a:t>Fear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/>
                </a:solidFill>
              </a:rPr>
              <a:t>Scarcity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D1F83-F7CA-4AA3-B420-B7013CAB6B4C}"/>
              </a:ext>
            </a:extLst>
          </p:cNvPr>
          <p:cNvSpPr txBox="1"/>
          <p:nvPr/>
        </p:nvSpPr>
        <p:spPr>
          <a:xfrm>
            <a:off x="847814" y="1627243"/>
            <a:ext cx="352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Our True Nature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8DBC6-16BA-4A2E-98A2-9D1871E4E516}"/>
              </a:ext>
            </a:extLst>
          </p:cNvPr>
          <p:cNvSpPr txBox="1"/>
          <p:nvPr/>
        </p:nvSpPr>
        <p:spPr>
          <a:xfrm>
            <a:off x="5041147" y="1530531"/>
            <a:ext cx="4409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The world around us </a:t>
            </a:r>
          </a:p>
          <a:p>
            <a:r>
              <a:rPr lang="en-US" sz="2800" b="1" dirty="0">
                <a:solidFill>
                  <a:srgbClr val="FF6600"/>
                </a:solidFill>
              </a:rPr>
              <a:t>causes us to manifest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9BD6192-B400-4C8F-961D-A07A3A6B7215}"/>
              </a:ext>
            </a:extLst>
          </p:cNvPr>
          <p:cNvSpPr txBox="1">
            <a:spLocks/>
          </p:cNvSpPr>
          <p:nvPr/>
        </p:nvSpPr>
        <p:spPr>
          <a:xfrm>
            <a:off x="628311" y="4840314"/>
            <a:ext cx="8229600" cy="778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Deadly Toxins of Your Authentic Self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7D4935-2549-4DD8-88A7-7AD02770EEBF}"/>
              </a:ext>
            </a:extLst>
          </p:cNvPr>
          <p:cNvSpPr txBox="1"/>
          <p:nvPr/>
        </p:nvSpPr>
        <p:spPr>
          <a:xfrm>
            <a:off x="714394" y="5497398"/>
            <a:ext cx="7715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Complaining, Criticizing, Being negative, Gossiping,</a:t>
            </a:r>
            <a:br>
              <a:rPr lang="en-US" sz="2400" dirty="0"/>
            </a:br>
            <a:r>
              <a:rPr lang="en-US" sz="2400" dirty="0"/>
              <a:t>Excuse making, Holding onto your story</a:t>
            </a: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DFD712-40A7-4B2E-980F-A62EB54208BC}"/>
              </a:ext>
            </a:extLst>
          </p:cNvPr>
          <p:cNvCxnSpPr/>
          <p:nvPr/>
        </p:nvCxnSpPr>
        <p:spPr>
          <a:xfrm>
            <a:off x="844459" y="4823349"/>
            <a:ext cx="790428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4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83AD42-1DF2-4AC3-80B8-B2580750FD5C}"/>
              </a:ext>
            </a:extLst>
          </p:cNvPr>
          <p:cNvSpPr txBox="1"/>
          <p:nvPr/>
        </p:nvSpPr>
        <p:spPr>
          <a:xfrm>
            <a:off x="1026392" y="1442808"/>
            <a:ext cx="365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AFFIRMATION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1ED0B-9BA5-43C4-A9A6-74865DAFF97A}"/>
              </a:ext>
            </a:extLst>
          </p:cNvPr>
          <p:cNvSpPr txBox="1"/>
          <p:nvPr/>
        </p:nvSpPr>
        <p:spPr>
          <a:xfrm>
            <a:off x="1571341" y="1980928"/>
            <a:ext cx="3998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VISUALIZATION</a:t>
            </a:r>
            <a:endParaRPr lang="en-US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B173A-7ACD-4B24-B1DA-C9216D8CAF84}"/>
              </a:ext>
            </a:extLst>
          </p:cNvPr>
          <p:cNvSpPr txBox="1"/>
          <p:nvPr/>
        </p:nvSpPr>
        <p:spPr>
          <a:xfrm>
            <a:off x="2240070" y="2557515"/>
            <a:ext cx="644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MEDITATION – DEEP BREATHING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B964B-1DFD-4D5B-97E9-550160F7F8C9}"/>
              </a:ext>
            </a:extLst>
          </p:cNvPr>
          <p:cNvSpPr txBox="1"/>
          <p:nvPr/>
        </p:nvSpPr>
        <p:spPr>
          <a:xfrm>
            <a:off x="2524837" y="3142290"/>
            <a:ext cx="6160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SETTING – DAILY REVIEW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3CCA5-ABB4-41DE-B3ED-90D217A25ADA}"/>
              </a:ext>
            </a:extLst>
          </p:cNvPr>
          <p:cNvSpPr txBox="1"/>
          <p:nvPr/>
        </p:nvSpPr>
        <p:spPr>
          <a:xfrm>
            <a:off x="3062873" y="3741477"/>
            <a:ext cx="489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GRATITUDE JOURNALING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35794-6FC8-4EFB-82F5-82E537F34243}"/>
              </a:ext>
            </a:extLst>
          </p:cNvPr>
          <p:cNvSpPr txBox="1"/>
          <p:nvPr/>
        </p:nvSpPr>
        <p:spPr>
          <a:xfrm>
            <a:off x="1026392" y="4429630"/>
            <a:ext cx="7027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 WITH NATURE (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Hike, Walk</a:t>
            </a: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01E320-022D-49BE-8B88-6689B8EA7307}"/>
              </a:ext>
            </a:extLst>
          </p:cNvPr>
          <p:cNvSpPr txBox="1"/>
          <p:nvPr/>
        </p:nvSpPr>
        <p:spPr>
          <a:xfrm>
            <a:off x="1571341" y="5194996"/>
            <a:ext cx="6778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A HOBBY (</a:t>
            </a:r>
            <a:r>
              <a:rPr lang="en-US" sz="24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Gardening, Fishing</a:t>
            </a:r>
            <a:r>
              <a:rPr lang="en-US" sz="32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A08F17-BA3B-4B9D-9ED8-2833BB8623CE}"/>
              </a:ext>
            </a:extLst>
          </p:cNvPr>
          <p:cNvSpPr txBox="1">
            <a:spLocks/>
          </p:cNvSpPr>
          <p:nvPr/>
        </p:nvSpPr>
        <p:spPr>
          <a:xfrm>
            <a:off x="806357" y="76335"/>
            <a:ext cx="8337643" cy="13056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THINK WELL…</a:t>
            </a:r>
          </a:p>
          <a:p>
            <a:r>
              <a:rPr lang="en-US" dirty="0"/>
              <a:t>Ways to Reduce Stress</a:t>
            </a:r>
          </a:p>
        </p:txBody>
      </p:sp>
    </p:spTree>
    <p:extLst>
      <p:ext uri="{BB962C8B-B14F-4D97-AF65-F5344CB8AC3E}">
        <p14:creationId xmlns:p14="http://schemas.microsoft.com/office/powerpoint/2010/main" val="373947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9443-E51F-41F1-94E4-692423BF5997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58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AFFIRMATION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A3EDCC4-E0C5-4EF7-9B9A-5219B7646908}"/>
              </a:ext>
            </a:extLst>
          </p:cNvPr>
          <p:cNvSpPr txBox="1">
            <a:spLocks/>
          </p:cNvSpPr>
          <p:nvPr/>
        </p:nvSpPr>
        <p:spPr>
          <a:xfrm>
            <a:off x="457200" y="8792"/>
            <a:ext cx="8229600" cy="105507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AFFIRMATION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22BB5C-CDF8-41FA-9983-DBB5F4D6FA99}"/>
              </a:ext>
            </a:extLst>
          </p:cNvPr>
          <p:cNvSpPr txBox="1">
            <a:spLocks/>
          </p:cNvSpPr>
          <p:nvPr/>
        </p:nvSpPr>
        <p:spPr>
          <a:xfrm>
            <a:off x="1310185" y="764383"/>
            <a:ext cx="736838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Use Statements Such As…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2D6CD4-9DCD-478C-B968-0C68D8B051EE}"/>
              </a:ext>
            </a:extLst>
          </p:cNvPr>
          <p:cNvSpPr txBox="1">
            <a:spLocks/>
          </p:cNvSpPr>
          <p:nvPr/>
        </p:nvSpPr>
        <p:spPr>
          <a:xfrm>
            <a:off x="1064525" y="1415922"/>
            <a:ext cx="7614040" cy="38176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“I Am A Wonderful…(fill in the blank)”</a:t>
            </a:r>
          </a:p>
          <a:p>
            <a:r>
              <a:rPr lang="en-US" dirty="0"/>
              <a:t>“I Am Great At…(fill in the blank)”</a:t>
            </a:r>
          </a:p>
          <a:p>
            <a:r>
              <a:rPr lang="en-US" dirty="0"/>
              <a:t>“I Am Loving &amp; Kind”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1BE348-E6DE-47CD-8657-0F4F8D5F480E}"/>
              </a:ext>
            </a:extLst>
          </p:cNvPr>
          <p:cNvGrpSpPr/>
          <p:nvPr/>
        </p:nvGrpSpPr>
        <p:grpSpPr>
          <a:xfrm>
            <a:off x="4257283" y="2858007"/>
            <a:ext cx="4421282" cy="2842876"/>
            <a:chOff x="4323010" y="3118230"/>
            <a:chExt cx="4421282" cy="2842876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D118D76C-3261-4FBC-A43D-392C85333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3010" y="3429000"/>
              <a:ext cx="4372891" cy="1463675"/>
              <a:chOff x="110522828" y="109721418"/>
              <a:chExt cx="4373087" cy="1464270"/>
            </a:xfrm>
          </p:grpSpPr>
          <p:sp>
            <p:nvSpPr>
              <p:cNvPr id="13" name="Text Box 3">
                <a:extLst>
                  <a:ext uri="{FF2B5EF4-FFF2-40B4-BE49-F238E27FC236}">
                    <a16:creationId xmlns:a16="http://schemas.microsoft.com/office/drawing/2014/main" id="{832E6E51-2270-4CA1-B3A2-ED3B6F7673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883169" y="109721418"/>
                <a:ext cx="1910993" cy="786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0" i="0" u="none" strike="noStrike" cap="none" normalizeH="0" baseline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Verdana" pitchFamily="34" charset="0"/>
                    <a:cs typeface="Arial" pitchFamily="34" charset="0"/>
                  </a:rPr>
                  <a:t>Relax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DE0B4A3D-1E8C-4E51-BCD6-4D969E5B0D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134404" y="110370224"/>
                <a:ext cx="985076" cy="399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Script MT Bold" pitchFamily="66" charset="0"/>
                    <a:cs typeface="Arial" pitchFamily="34" charset="0"/>
                  </a:rPr>
                  <a:t>positive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5">
                <a:extLst>
                  <a:ext uri="{FF2B5EF4-FFF2-40B4-BE49-F238E27FC236}">
                    <a16:creationId xmlns:a16="http://schemas.microsoft.com/office/drawing/2014/main" id="{26E23EFE-76BE-4D82-995B-AE404A3802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182284" y="110388598"/>
                <a:ext cx="1713631" cy="6217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latin typeface="Script MT Bold" pitchFamily="66" charset="0"/>
                    <a:cs typeface="Arial" pitchFamily="34" charset="0"/>
                  </a:rPr>
                  <a:t>Strength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6">
                <a:extLst>
                  <a:ext uri="{FF2B5EF4-FFF2-40B4-BE49-F238E27FC236}">
                    <a16:creationId xmlns:a16="http://schemas.microsoft.com/office/drawing/2014/main" id="{EBFAE468-F130-4A3B-93E5-5CFDDBBC72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873025" y="110770204"/>
                <a:ext cx="1380888" cy="4154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Verdana" pitchFamily="34" charset="0"/>
                    <a:cs typeface="Arial" pitchFamily="34" charset="0"/>
                  </a:rPr>
                  <a:t>Affirm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10917BA6-F17E-4625-BFBA-93A7A59732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522828" y="109906978"/>
                <a:ext cx="1391162" cy="529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Verdana" pitchFamily="34" charset="0"/>
                    <a:cs typeface="Arial" pitchFamily="34" charset="0"/>
                  </a:rPr>
                  <a:t>release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028FF9E9-FBC9-4DBC-B222-162903F5F1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522828" y="110806819"/>
                <a:ext cx="1515735" cy="3346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cript MT Bold" pitchFamily="66" charset="0"/>
                    <a:cs typeface="Arial" pitchFamily="34" charset="0"/>
                  </a:rPr>
                  <a:t>visualize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9">
                <a:extLst>
                  <a:ext uri="{FF2B5EF4-FFF2-40B4-BE49-F238E27FC236}">
                    <a16:creationId xmlns:a16="http://schemas.microsoft.com/office/drawing/2014/main" id="{29FB19C4-23E8-46A0-B84E-060BB3F51E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567259" y="110218246"/>
                <a:ext cx="1690396" cy="6217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latin typeface="Script MT Bold" pitchFamily="66" charset="0"/>
                    <a:cs typeface="Arial" pitchFamily="34" charset="0"/>
                  </a:rPr>
                  <a:t>Relief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7FD5EF40-AD53-4593-9272-54FDC4820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2347" y="4717448"/>
              <a:ext cx="1625322" cy="399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9900"/>
                  </a:solidFill>
                  <a:effectLst/>
                  <a:latin typeface="Script MT Bold" pitchFamily="66" charset="0"/>
                  <a:cs typeface="Arial" pitchFamily="34" charset="0"/>
                </a:rPr>
                <a:t>I can do…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EA280A8E-B928-414B-A47F-D5E049211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8391" y="4917356"/>
              <a:ext cx="2061155" cy="415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accent3"/>
                  </a:solidFill>
                  <a:effectLst/>
                  <a:latin typeface="Verdana" pitchFamily="34" charset="0"/>
                  <a:cs typeface="Arial" pitchFamily="34" charset="0"/>
                </a:rPr>
                <a:t>I am loving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2FD0F211-CCDB-4003-937F-50F1A55F7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3972" y="3118230"/>
              <a:ext cx="1690320" cy="621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Script MT Bold" pitchFamily="66" charset="0"/>
                  <a:cs typeface="Arial" pitchFamily="34" charset="0"/>
                </a:rPr>
                <a:t>I believe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C57F783D-F224-44BE-92CD-79D126903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2637" y="5175247"/>
              <a:ext cx="2584929" cy="785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Verdana" pitchFamily="34" charset="0"/>
                  <a:cs typeface="Arial" pitchFamily="34" charset="0"/>
                </a:rPr>
                <a:t>Attitude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2FDAF85-6C6B-4CAE-A838-3819B8D369DE}"/>
              </a:ext>
            </a:extLst>
          </p:cNvPr>
          <p:cNvSpPr txBox="1"/>
          <p:nvPr/>
        </p:nvSpPr>
        <p:spPr>
          <a:xfrm>
            <a:off x="1104568" y="3688817"/>
            <a:ext cx="2548474" cy="203132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Write your statements, and say them out loud to yourself, with feeling, twice a day. Repeat for at least 90 days, and you will have a new healthy habit.</a:t>
            </a:r>
          </a:p>
        </p:txBody>
      </p:sp>
    </p:spTree>
    <p:extLst>
      <p:ext uri="{BB962C8B-B14F-4D97-AF65-F5344CB8AC3E}">
        <p14:creationId xmlns:p14="http://schemas.microsoft.com/office/powerpoint/2010/main" val="2979828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2347-F585-4CBB-B5F3-EDD99ACCD01F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58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VISUALIZATION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F67C7-DCD4-465A-B278-EAAB751BC9A1}"/>
              </a:ext>
            </a:extLst>
          </p:cNvPr>
          <p:cNvSpPr/>
          <p:nvPr/>
        </p:nvSpPr>
        <p:spPr>
          <a:xfrm>
            <a:off x="1613388" y="901172"/>
            <a:ext cx="5917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What we see in our mind,</a:t>
            </a:r>
          </a:p>
          <a:p>
            <a:pPr algn="ctr"/>
            <a:r>
              <a:rPr lang="en-US" sz="3600" dirty="0"/>
              <a:t>we can become</a:t>
            </a:r>
          </a:p>
        </p:txBody>
      </p:sp>
      <p:pic>
        <p:nvPicPr>
          <p:cNvPr id="4" name="Picture 2" descr="guy, man, male, people, music, musician, play, guitar, instrument, light, shadows, still, bokeh">
            <a:extLst>
              <a:ext uri="{FF2B5EF4-FFF2-40B4-BE49-F238E27FC236}">
                <a16:creationId xmlns:a16="http://schemas.microsoft.com/office/drawing/2014/main" id="{8314C93B-7D73-458B-8F50-51FD47A12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" y="2156544"/>
            <a:ext cx="2759341" cy="1843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riting, writer, notes, pen, notebook, book, girl, woman, people, hands, grass, outdoors">
            <a:extLst>
              <a:ext uri="{FF2B5EF4-FFF2-40B4-BE49-F238E27FC236}">
                <a16:creationId xmlns:a16="http://schemas.microsoft.com/office/drawing/2014/main" id="{71D7F848-E802-4667-A1C2-F88724CF3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64" y="2207122"/>
            <a:ext cx="2806190" cy="1870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nstruction, zone, worker, danger, tape, vest, hard hat, signs">
            <a:extLst>
              <a:ext uri="{FF2B5EF4-FFF2-40B4-BE49-F238E27FC236}">
                <a16:creationId xmlns:a16="http://schemas.microsoft.com/office/drawing/2014/main" id="{4834468D-31BB-448E-B522-7D6371D18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44" y="2241877"/>
            <a:ext cx="2754058" cy="1836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igh heels, fashion, flowers, bouquet, wife, wedding, marriage, book">
            <a:extLst>
              <a:ext uri="{FF2B5EF4-FFF2-40B4-BE49-F238E27FC236}">
                <a16:creationId xmlns:a16="http://schemas.microsoft.com/office/drawing/2014/main" id="{771273CB-EA5D-468B-89CF-C4871C09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" y="4077916"/>
            <a:ext cx="2758953" cy="1839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walking, pedestrians, path, sidewalk, city, sunlight, people, skateboard, outdoors, friends">
            <a:extLst>
              <a:ext uri="{FF2B5EF4-FFF2-40B4-BE49-F238E27FC236}">
                <a16:creationId xmlns:a16="http://schemas.microsoft.com/office/drawing/2014/main" id="{57EA04C4-89B6-46FE-9EC7-73FA9C84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79" y="4157047"/>
            <a:ext cx="2521560" cy="1681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Albert Einstein">
            <a:extLst>
              <a:ext uri="{FF2B5EF4-FFF2-40B4-BE49-F238E27FC236}">
                <a16:creationId xmlns:a16="http://schemas.microsoft.com/office/drawing/2014/main" id="{AC6EAF94-E848-449D-A119-FB0CC54E7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33" y="4000495"/>
            <a:ext cx="1120531" cy="16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Artist Painting">
            <a:extLst>
              <a:ext uri="{FF2B5EF4-FFF2-40B4-BE49-F238E27FC236}">
                <a16:creationId xmlns:a16="http://schemas.microsoft.com/office/drawing/2014/main" id="{0C41B64D-A31B-4BAD-8DED-98AC8854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52" y="4252542"/>
            <a:ext cx="21526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435613-ABBC-4574-833C-A482C40EB44E}"/>
              </a:ext>
            </a:extLst>
          </p:cNvPr>
          <p:cNvSpPr/>
          <p:nvPr/>
        </p:nvSpPr>
        <p:spPr>
          <a:xfrm>
            <a:off x="1873420" y="5800272"/>
            <a:ext cx="59172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/>
              <a:t>Visualize in detail in my mind using all five senses</a:t>
            </a:r>
          </a:p>
        </p:txBody>
      </p:sp>
    </p:spTree>
    <p:extLst>
      <p:ext uri="{BB962C8B-B14F-4D97-AF65-F5344CB8AC3E}">
        <p14:creationId xmlns:p14="http://schemas.microsoft.com/office/powerpoint/2010/main" val="30621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7E81-7575-402B-90E6-EB8342ED24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6357" y="457200"/>
            <a:ext cx="8337643" cy="1981200"/>
          </a:xfrm>
        </p:spPr>
        <p:txBody>
          <a:bodyPr/>
          <a:lstStyle/>
          <a:p>
            <a:r>
              <a:rPr lang="en-US" dirty="0"/>
              <a:t>Where Does Stress Come From?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3B29358C-8268-46DC-B473-635EDAFEE39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46760" y="3211513"/>
            <a:ext cx="3200400" cy="2030412"/>
          </a:xfrm>
          <a:prstGeom prst="chevron">
            <a:avLst>
              <a:gd name="adj" fmla="val 25676"/>
            </a:avLst>
          </a:prstGeom>
          <a:gradFill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Chronic Stress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Anger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Fear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Resentment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Uninformed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Lack of purpose</a:t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r>
              <a:rPr lang="en-US" sz="1200" dirty="0">
                <a:solidFill>
                  <a:schemeClr val="bg1"/>
                </a:solidFill>
                <a:latin typeface="Arial" charset="0"/>
              </a:rPr>
              <a:t>Unbalanced perceptions</a:t>
            </a:r>
            <a:br>
              <a:rPr lang="en-US" sz="1200" dirty="0">
                <a:solidFill>
                  <a:schemeClr val="bg1"/>
                </a:solidFill>
                <a:latin typeface="Arial" charset="0"/>
              </a:rPr>
            </a:br>
            <a:endParaRPr lang="en-US" sz="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DD17445B-8DDA-4408-871B-A1D422D15E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79760" y="3200400"/>
            <a:ext cx="3200400" cy="2052638"/>
          </a:xfrm>
          <a:prstGeom prst="chevron">
            <a:avLst>
              <a:gd name="adj" fmla="val 27105"/>
            </a:avLst>
          </a:prstGeom>
          <a:gradFill rotWithShape="1">
            <a:gsLst>
              <a:gs pos="0">
                <a:srgbClr val="002060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Poor Intake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Toxic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Deficient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Simple Sugar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Trans fats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Lack of Balance</a:t>
            </a:r>
          </a:p>
          <a:p>
            <a:pPr algn="ctr">
              <a:defRPr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C812E0AF-F96E-45B9-8A0F-AD133D0754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6560" y="3200400"/>
            <a:ext cx="3352800" cy="2052638"/>
          </a:xfrm>
          <a:prstGeom prst="chevron">
            <a:avLst>
              <a:gd name="adj" fmla="val 28396"/>
            </a:avLst>
          </a:prstGeom>
          <a:solidFill>
            <a:schemeClr val="accent5">
              <a:lumMod val="75000"/>
            </a:schemeClr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Subluxation*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Lack of movement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Trauma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Rep motion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Lack of Stretching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Degeneration</a:t>
            </a:r>
          </a:p>
          <a:p>
            <a:pPr algn="ctr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1915ECE9-CAE8-4A8B-B10F-32FD1E8D5F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6357" y="246456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i="1" dirty="0">
                <a:solidFill>
                  <a:schemeClr val="bg1"/>
                </a:solidFill>
                <a:latin typeface="Impact" pitchFamily="34" charset="0"/>
              </a:rPr>
              <a:t>Physical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64D07B15-20D5-497B-80B2-DF8EC6F985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9095" y="246456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i="1" dirty="0">
                <a:solidFill>
                  <a:schemeClr val="bg1"/>
                </a:solidFill>
                <a:latin typeface="Impact" pitchFamily="34" charset="0"/>
              </a:rPr>
              <a:t>Chemical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F1D4E3AD-5D6D-4D24-8E89-224214D7C3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16557" y="246456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i="1" dirty="0">
                <a:solidFill>
                  <a:schemeClr val="bg1"/>
                </a:solidFill>
                <a:latin typeface="Impact" pitchFamily="34" charset="0"/>
              </a:rPr>
              <a:t>Emotional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2B24FB-97FA-4898-8F07-EEECB7766730}"/>
              </a:ext>
            </a:extLst>
          </p:cNvPr>
          <p:cNvSpPr txBox="1"/>
          <p:nvPr/>
        </p:nvSpPr>
        <p:spPr>
          <a:xfrm>
            <a:off x="366129" y="5275703"/>
            <a:ext cx="3023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(*Subluxation – A misalignment of the spine)</a:t>
            </a:r>
          </a:p>
        </p:txBody>
      </p:sp>
    </p:spTree>
    <p:extLst>
      <p:ext uri="{BB962C8B-B14F-4D97-AF65-F5344CB8AC3E}">
        <p14:creationId xmlns:p14="http://schemas.microsoft.com/office/powerpoint/2010/main" val="2274009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A9C4-1E97-4D55-8F71-1D40C469F14F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958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MEDITATION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64588-57B4-4800-A15B-0CA5F187AD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64" y="4513386"/>
            <a:ext cx="3516921" cy="234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5B12CC-4EAF-44ED-A867-1A0B0897208E}"/>
              </a:ext>
            </a:extLst>
          </p:cNvPr>
          <p:cNvSpPr txBox="1">
            <a:spLocks/>
          </p:cNvSpPr>
          <p:nvPr/>
        </p:nvSpPr>
        <p:spPr>
          <a:xfrm>
            <a:off x="1112293" y="553704"/>
            <a:ext cx="7467600" cy="114300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BENEFITS OF MEDITATION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54D18-938F-4ED0-BCA1-5B583F4492FA}"/>
              </a:ext>
            </a:extLst>
          </p:cNvPr>
          <p:cNvSpPr txBox="1"/>
          <p:nvPr/>
        </p:nvSpPr>
        <p:spPr>
          <a:xfrm>
            <a:off x="803807" y="2010626"/>
            <a:ext cx="6385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Decrease In 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Decrease In Anxiety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Maintain Your Blood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Maintain Your Heart 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Decrease Your Stress Hormones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F13765-9179-45C8-BBEF-706AE8368C30}"/>
              </a:ext>
            </a:extLst>
          </p:cNvPr>
          <p:cNvSpPr txBox="1">
            <a:spLocks/>
          </p:cNvSpPr>
          <p:nvPr/>
        </p:nvSpPr>
        <p:spPr>
          <a:xfrm>
            <a:off x="803807" y="1457135"/>
            <a:ext cx="9014562" cy="553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9900"/>
                </a:solidFill>
              </a:rPr>
              <a:t>Experience …</a:t>
            </a:r>
          </a:p>
        </p:txBody>
      </p:sp>
    </p:spTree>
    <p:extLst>
      <p:ext uri="{BB962C8B-B14F-4D97-AF65-F5344CB8AC3E}">
        <p14:creationId xmlns:p14="http://schemas.microsoft.com/office/powerpoint/2010/main" val="484442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0C65F-8C6D-4C8F-9E42-734E39A1EACC}"/>
              </a:ext>
            </a:extLst>
          </p:cNvPr>
          <p:cNvSpPr txBox="1">
            <a:spLocks/>
          </p:cNvSpPr>
          <p:nvPr/>
        </p:nvSpPr>
        <p:spPr>
          <a:xfrm>
            <a:off x="1112293" y="553704"/>
            <a:ext cx="7467600" cy="1143000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Goal Setting</a:t>
            </a:r>
          </a:p>
          <a:p>
            <a:r>
              <a:rPr lang="en-US" sz="2000" dirty="0"/>
              <a:t>“If you aim at nothing, you’ll hit it every time.”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AD783-DAD3-4614-A946-8224E44CB4A7}"/>
              </a:ext>
            </a:extLst>
          </p:cNvPr>
          <p:cNvSpPr txBox="1"/>
          <p:nvPr/>
        </p:nvSpPr>
        <p:spPr>
          <a:xfrm>
            <a:off x="1357952" y="2220900"/>
            <a:ext cx="6428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ONE: Make a list of the experiences you want to have</a:t>
            </a:r>
          </a:p>
          <a:p>
            <a:endParaRPr lang="en-US" dirty="0"/>
          </a:p>
          <a:p>
            <a:r>
              <a:rPr lang="en-US" dirty="0"/>
              <a:t>STEP TWO: Make another list of how you need to grow to achieve those experiences</a:t>
            </a:r>
          </a:p>
          <a:p>
            <a:endParaRPr lang="en-US" dirty="0"/>
          </a:p>
          <a:p>
            <a:r>
              <a:rPr lang="en-US" dirty="0"/>
              <a:t>STEP THREE: Make a list of what you can give back to the world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D9B0BB-688B-48B7-8921-58BF75ECFEEE}"/>
              </a:ext>
            </a:extLst>
          </p:cNvPr>
          <p:cNvSpPr/>
          <p:nvPr/>
        </p:nvSpPr>
        <p:spPr>
          <a:xfrm>
            <a:off x="567520" y="5053421"/>
            <a:ext cx="855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details on goal setting, check out this cool video:</a:t>
            </a:r>
          </a:p>
          <a:p>
            <a:r>
              <a:rPr lang="en-US" dirty="0"/>
              <a:t>http://www.stuckychiropractic.com/news/think-well-series-reaching-goals-successfully/</a:t>
            </a:r>
          </a:p>
        </p:txBody>
      </p:sp>
    </p:spTree>
    <p:extLst>
      <p:ext uri="{BB962C8B-B14F-4D97-AF65-F5344CB8AC3E}">
        <p14:creationId xmlns:p14="http://schemas.microsoft.com/office/powerpoint/2010/main" val="410643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hd.unsplash.com/photo-1417024321782-1375735f8987">
            <a:extLst>
              <a:ext uri="{FF2B5EF4-FFF2-40B4-BE49-F238E27FC236}">
                <a16:creationId xmlns:a16="http://schemas.microsoft.com/office/drawing/2014/main" id="{ADC241A1-B051-4D9D-9045-E4F24991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9" y="725495"/>
            <a:ext cx="7683892" cy="5190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9697ADD-C944-4187-B759-FF65DEF95CE6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20454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JOURNALING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D66C0-53DA-41E7-8D39-C73CDC225BA4}"/>
              </a:ext>
            </a:extLst>
          </p:cNvPr>
          <p:cNvSpPr/>
          <p:nvPr/>
        </p:nvSpPr>
        <p:spPr>
          <a:xfrm>
            <a:off x="1368057" y="942285"/>
            <a:ext cx="69107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“Commitment motivates, inspires and guides your journey”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00FF0-12A3-4765-9BF9-C9303AF1C1E8}"/>
              </a:ext>
            </a:extLst>
          </p:cNvPr>
          <p:cNvSpPr/>
          <p:nvPr/>
        </p:nvSpPr>
        <p:spPr>
          <a:xfrm>
            <a:off x="1368057" y="5084718"/>
            <a:ext cx="6910755" cy="830997"/>
          </a:xfrm>
          <a:prstGeom prst="rect">
            <a:avLst/>
          </a:prstGeom>
          <a:solidFill>
            <a:srgbClr val="00206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daily those things you are grateful for. Grateful and negative emotions can’t live together</a:t>
            </a:r>
          </a:p>
        </p:txBody>
      </p:sp>
    </p:spTree>
    <p:extLst>
      <p:ext uri="{BB962C8B-B14F-4D97-AF65-F5344CB8AC3E}">
        <p14:creationId xmlns:p14="http://schemas.microsoft.com/office/powerpoint/2010/main" val="4008319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622D71-A582-4D42-A994-64ABB8C8D9B3}"/>
              </a:ext>
            </a:extLst>
          </p:cNvPr>
          <p:cNvSpPr txBox="1">
            <a:spLocks/>
          </p:cNvSpPr>
          <p:nvPr/>
        </p:nvSpPr>
        <p:spPr>
          <a:xfrm>
            <a:off x="806357" y="327545"/>
            <a:ext cx="8337643" cy="13056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EAT WELL…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603456A-25A6-453B-8301-F741D19EF2C0}"/>
              </a:ext>
            </a:extLst>
          </p:cNvPr>
          <p:cNvSpPr txBox="1">
            <a:spLocks/>
          </p:cNvSpPr>
          <p:nvPr/>
        </p:nvSpPr>
        <p:spPr>
          <a:xfrm>
            <a:off x="1054972" y="1388660"/>
            <a:ext cx="752094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Questions To Ask Yourself</a:t>
            </a:r>
            <a:endParaRPr lang="en-US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8E401497-2153-4534-890C-0F2228021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878332"/>
              </p:ext>
            </p:extLst>
          </p:nvPr>
        </p:nvGraphicFramePr>
        <p:xfrm>
          <a:off x="1054337" y="226019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525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DD2E94B-1C86-40D6-AA67-D9D2C07A2076}"/>
              </a:ext>
            </a:extLst>
          </p:cNvPr>
          <p:cNvSpPr txBox="1">
            <a:spLocks/>
          </p:cNvSpPr>
          <p:nvPr/>
        </p:nvSpPr>
        <p:spPr>
          <a:xfrm>
            <a:off x="822960" y="228600"/>
            <a:ext cx="752094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Sugars/carbs &amp; insulin resistance</a:t>
            </a:r>
            <a:endParaRPr lang="en-US" dirty="0"/>
          </a:p>
        </p:txBody>
      </p:sp>
      <p:pic>
        <p:nvPicPr>
          <p:cNvPr id="3" name="Picture 2" descr="http://www.healthhubnetwork.com/Resources/Pictures/Insulin%20Resistance%20Diagram72.jpg">
            <a:extLst>
              <a:ext uri="{FF2B5EF4-FFF2-40B4-BE49-F238E27FC236}">
                <a16:creationId xmlns:a16="http://schemas.microsoft.com/office/drawing/2014/main" id="{BD0DC3AC-53D7-4EBD-87F8-7B034774E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52" y="1534235"/>
            <a:ext cx="6590931" cy="4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05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874D8DA1-1072-4EB5-BDFF-97A71CEFEE58}"/>
              </a:ext>
            </a:extLst>
          </p:cNvPr>
          <p:cNvSpPr txBox="1">
            <a:spLocks/>
          </p:cNvSpPr>
          <p:nvPr/>
        </p:nvSpPr>
        <p:spPr>
          <a:xfrm>
            <a:off x="822960" y="304800"/>
            <a:ext cx="752094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sweeteners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8C4A725-B024-4054-853D-38D89EECE5A1}"/>
              </a:ext>
            </a:extLst>
          </p:cNvPr>
          <p:cNvSpPr txBox="1">
            <a:spLocks/>
          </p:cNvSpPr>
          <p:nvPr/>
        </p:nvSpPr>
        <p:spPr>
          <a:xfrm>
            <a:off x="975360" y="1487606"/>
            <a:ext cx="3444240" cy="731520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Best sweeteners to use (sparingly, of course)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D0CEFB0-33E8-4DC1-92B1-0979C506FB04}"/>
              </a:ext>
            </a:extLst>
          </p:cNvPr>
          <p:cNvSpPr txBox="1">
            <a:spLocks/>
          </p:cNvSpPr>
          <p:nvPr/>
        </p:nvSpPr>
        <p:spPr>
          <a:xfrm>
            <a:off x="971550" y="2275054"/>
            <a:ext cx="3448050" cy="310896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/>
              <a:t>Stevia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Monk Fruit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Raw Honey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Real Maple Syrup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Lucama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Fruit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DCF54BC-2DC4-4C11-8312-178E675B5CFF}"/>
              </a:ext>
            </a:extLst>
          </p:cNvPr>
          <p:cNvSpPr txBox="1">
            <a:spLocks/>
          </p:cNvSpPr>
          <p:nvPr/>
        </p:nvSpPr>
        <p:spPr>
          <a:xfrm>
            <a:off x="4800600" y="1487606"/>
            <a:ext cx="3733800" cy="70104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Worst sweeteners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BC0F667-298C-4F56-B612-3393ECF05496}"/>
              </a:ext>
            </a:extLst>
          </p:cNvPr>
          <p:cNvSpPr txBox="1">
            <a:spLocks/>
          </p:cNvSpPr>
          <p:nvPr/>
        </p:nvSpPr>
        <p:spPr>
          <a:xfrm>
            <a:off x="4776216" y="2275054"/>
            <a:ext cx="4367784" cy="31089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High Fructose Corn Syrup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Corn Syrup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White Sugar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Brown Sugar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Can Syrup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Any Artificial (Equal, Splenda, Nutri-Sweet)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DF4AC7-2207-463F-BACF-A50E38AA73F4}"/>
              </a:ext>
            </a:extLst>
          </p:cNvPr>
          <p:cNvCxnSpPr/>
          <p:nvPr/>
        </p:nvCxnSpPr>
        <p:spPr>
          <a:xfrm>
            <a:off x="4572000" y="1487606"/>
            <a:ext cx="0" cy="4114800"/>
          </a:xfrm>
          <a:prstGeom prst="line">
            <a:avLst/>
          </a:prstGeom>
          <a:ln w="1428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916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E894-B4E0-49BE-BE69-00FAEEDBD23D}"/>
              </a:ext>
            </a:extLst>
          </p:cNvPr>
          <p:cNvSpPr txBox="1">
            <a:spLocks/>
          </p:cNvSpPr>
          <p:nvPr/>
        </p:nvSpPr>
        <p:spPr>
          <a:xfrm>
            <a:off x="806357" y="327545"/>
            <a:ext cx="8337643" cy="13056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EAT WELL…</a:t>
            </a:r>
          </a:p>
        </p:txBody>
      </p:sp>
      <p:sp>
        <p:nvSpPr>
          <p:cNvPr id="10" name="AutoShape 2" descr="data:image/jpeg;base64,/9j/4AAQSkZJRgABAQAAAQABAAD/2wCEAAkGBxQTEhUUExQWFRQXFxcYGBcYGBgYGhoYGBcXFxwcGBcYHCggGBolHBgXITEhJSkrLi4uGB8zODMsNygtLisBCgoKDg0OGxAQGywkHyQvLCwsLCwsLCwsLCwsLCwsLCwsLCwsLCwsLCwsLCwsLCwsLCwsLCwsLCwsLCwsLCwsLP/AABEIALEBHAMBIgACEQEDEQH/xAAcAAAABwEBAAAAAAAAAAAAAAAAAQIDBAUGBwj/xABMEAABAgQDBAYFCAcFBwUAAAABAhEAAyExBBJBBVFhcQYiMoGRoQcTscHwFBYjQlKS0eFUcpOywtLxM1NzgqIVJENiY3SzJTREg6P/xAAaAQADAQEBAQAAAAAAAAAAAAAAAQIDBAUG/8QALhEAAgIBAwMCBAUFAAAAAAAAAAECESEDEjEEQVETMhQiYZEFI1JxoTNCgbHw/9oADAMBAAIRAxEAPwC2nT8OaApch6MBoWfkT4RX4fDysySSkMQOqQ5bStxTyi2xDlJN6aAWrw4xCwNFBRD5eHIexo8Ze043yOfJZZILkkF6qdrBg5o/nSH8RhErSaljxoTepF7b4mSSKVqIOdOCUl1cWv5AXG/nGEK3I0fBH2egZRUFwQ17PuNaQvIkUOV7gMXIdi7kNeH8HMJDg5XexBJfRxQBqxKCkjc4YVYuX03/AJxbqxxWCRs0JYF0DgACH1c6mnlE31wajkalKX5FhWEScQCgfga30F9YanzEgjtOz0N2Ya7o45yqTOqOES1uaOsPdm+BCciA2ZyaUJS57midhpfVTyHsh8SxujvXRtq7/gqiixcgkOGfhW4t2QN1YLCYeYQ62BeuUHhvjQCWN0H6sbol9C33/gVFTKGXTSrtxueULSjv1u/gw+Giz9SNw8IWECD4B/qKKgpq2XnfXc8FNllhTTX2fG6LgJEEZY3QfAy8gUcyURqON3ZtBpXxhheHBsV3qBq4s5ffwjQqkJ1A8IHqRuHhC+Al5QGD2nhj6xAdu1/Df41iSlGTKHBfeO6jtwpGrmbOlk5jLQSNWD+MH8iR9hPgNY0+DlSVkbM2Yba75SRluLPRwdd9U6ewQfXYGhcG4JY2pqKbo2kzZsohjLSeYGloCtny7ZE+Ai100kqsl6bsxUnOUrcOWrXhvNKP5eLuEWrIHGUEne7MG9jxrzs+WX6ifAQfyGWfqJ8BEPpJPuNQZiZ0s1USoMCbHceHs/KGJSiSxAFiagEJG8GtS1tY3a9lSTeUg80pPDUQlGypItKl/cTvfdvrDXSuuQ9Mwc4kKUElwSOqNd1q1oKd8ElDirvyLvUaUbX8o6EMHL+wj7o/COfY0ZgyyOt1Re5s7Ub8ucTPTcKsznHaOYZ26rEJZTkVPVcFtH6usNrQ5FeJ4BmI+P6nhp4SGJdh1S278m/KHzNA4hkl3ag3ncB7oggZEokBI4EGocVFfbBzZRaxNQTYBwGbhXuhasS1bcgSGo5pzENzMbdiQ1dKVLPflDVhgQqU6XbWoNmDu4F9474cKpaUVSnMSXNQGNmCVAgsBWK+Zj1Kpkeo7RNqO6Q/GFS56y9AkEK6rAVAu6qtbTdFRtZC0PJWkJ/s0tS3rLPYfSFrb4rsXNTnJDgGwJUSIfUCQ77mZ2cDhEZWGD9o+I94huV9kJstsfLfrOokswchIsDQFq8XhvCyGX1i+6+4gXNT+UJ2iklswyoBub76B6aeFoGEwoINLPXd397w1Www/uLKQkkklCUjQkuo91kj4aDRhEgFkoDkso9Z3YG9a+6ESZaSKg0rQkBz+fLSHJeHSPqU3Eg7i5cHd58Ywhyasely2QKJYuSAE8Ks25g50h4KADMQALsAHNKdwFLUhnqhCXyt3MO/S4rDcnGS1I+iyKLs6UZg4DFwkVoawPkpF3hMTLISCRmILVpd9HDwxtlA9Ss1DJULl2u5r5CtfCRs4kIS9SQ5ozE1IF23QW0sPnQoUBY+wiOaXJ0rgu8AlpUv9RH7oiREfZ4+il/qI/dESY95cFBNCwIEAQwDEHCJkwJDqIAGpLDxMUc3plgxMEsTgtRUE9TrAElqkUEDaQ6L8QcG0FDJA0BoNoDQAJaCywpoDQDEEQnLDjQCIQWNtCWgxNBLAglnvpaFAQhiCIDQoiEtAATRyOZIUVlySNQztUDdRnSeQeOuARgZ2JBUafWsW0oGD6tu1jm6l1Rlqq6K3ElakpZJS4Bq40c21cQyJMwu6lVcihcDwpeLoL9ZLJ3a605P8CIMqacpJIdgwINr77GteUcybMWhoYZ6kmlGJsw/IeMCRhsrUApegLF3p8aw5iZoN1K0qGAq9S/KIiJodspNxUm1Bu+H4w7kLA56nL9kfheE50k9VbiwYPUcudobxGJL1SmpfUkXsRagiNmW7IBFWdwD3XLPrxh0xWiWpSUjKcwbeQHJPCx4WpELElALFYDAXJ/GDn4VRSAtbFqsRckangD5xWT8FIJ6wS/FJJpSpaFtQ7NFicGkzRVRFalRqaXL8WheCwwAJdRBDF1E67jwbyiJi0KUsFjQ1AWQNz2ra3OJmHlhNd7jtGtM3ZI1APhFyrZRgvcPCWjKCoaksVKoGIq1yxiThCh1dUZmZOpIIcFtKi/KGEzFAdjKBRnOcjMSGAsfdF1sEllqACArjmJ7RrmNKkxhJVHn/vubwVyKrCoJT9XK3YCaDnv/ACh8zldVlhCQGAAAUXcEHgHJDbhBTpCkqIEuUwUA5qSm7l78osJOHUQE9VjolIYGj9pRcX3XhOhpPgkyJbBipsuWpURXjb4MSFSxWr03k++ET0g9pZKbdpIArwrpEdKkJsQAKDrAcPK1d0csnTOk0GCP0aP1E/uiIu1Nu4fDgmdNQhtCoP3JuTD0/DrMgplKCJhlshRDgKyskkagFjHO9n+iNSlFeLxRWSXIlhyTvMyZ/LHvq6RSombT9LUhJaRKXNoesrqDhQgmKb57bSxnVw0opGplIKz98hhFRtnZErCbWlyUJeUJ2H6q+u6VFBUFPd6x3lKQAwDAaCg8IKsd0cjk9AtoYkhWJmZav9LMKyOSUkgcnEabYPo1lSVJXNmqmqSXYJCEu71qSQ/GNVI2rKVOVITMSZqU5lIBcgUFd1x4xOENRQnJhwGgPAiiAQIJagKksIJCwQ4II3iogAVAaA8B4ACMMY2XmlrTZ0qDjiCKQ8TAEAzk3oqxZ+VqSTRUlWuqVIPsKo6vHGug49XtOWmwC50v/Sth4pHhHZTGcODSfImCMGlThxBtFkiGjm+MSsTDYJClEtftFhStja8dLjEYogTF9nMVqYPo50745ep4RlqjWFlHIQQ7KIZ9+5wzV+GaK3EYVYWQAGoxS1qMwbh3Nxi8wq+1V6sKEMwB1oKvDOOTqHL6A6015v8AAjmjgyatGew+AWUjrNvDA9kNrRr8/a8nBakktoxILU5O+7+kn1igk9kXBNVd+lCG3M8RcTiQlIGYhq0puNzURW6TIpCFy2sAAaPma+6CmMAXq1qMGq1+6I8zFy3a9bkvUsd+8GHF46lBvah0+POCmxWhlZVVhQcNTXXv0iJ6gah+ZfzDiF4ieqnVLEmtBy1iJNlqB6wS/wCu3uikhNlqpM/rFKpb5gKjQlib7jEiTImJCSpSVKLdamYPxazbohYbBJWRnJIBJuWehdosRg5YIGWjuzipBCqkitYnUxFExySUSVF8pYW0rUbzU18ot9m4daUULlzVg2n/ADaRTKkynJqHPWLJYb6N8VjRYTCy0oTezgFR1qxfnaOfUrab6SyFMwpNyq5FAh251+DC0yFaFY30l14s0PqSn7Ou866Nug0JSC4TWuuvu5RhS4s6KEJkn/nN/sD2N8GHRhKuz/rFxYVYnh7YcAFOqD3AwYys+VLtwLUhpIdF3JHVHIeyFEQUk9VPIeyFx764EcT9KUvLtMLGiZKvD+kdpIjj3paS+M/+tH8UdiTaJj3KfCOR9CphG25wJJf5SmpqwW4f7gjrKpgFzHDlbXOD2nPnJSFlMzEAAlh1lLAdtHIPdFptTaGOTIl4mdN6mIKgEAMyWBBbQEORrQF6xO6lgvbbOwvEfaONRJlLmzCyEByfi5Jo3GInRrGmdhZE03VLSTzAYnxBhe2tmS8RKMuc+RwosrL2a1I0jS8GdZMHLkY/ameaF+okV9WCSAojTq1VxUabrRB6E7emSMWJE0qyrV6pSVGqVuQm+5VO+LvG+kKRIAlYeVmSgBKa5UsKUoTHPtr7UVOxK5+US1KIWwcgKSAHrW4fvjF1yjVW8M6v6R8eqThMyFFJMxIcclH3Rm+ikzG7RQxxBkyZQCSUp661GtSTfUniKVi09LinwUs6Gck+KFw96JwPkR/xlv8AdRfui2rkQnUSvxhnbOxCEGcZsqcFEFdFBSWcE13ivG1I2+yMX66RKms2dCVEbiRWOfelrE/TyEC6ZS1ftDl/gMbjoqjLg8MP+jLPikH3wRVSaQSzFM5fs5JRtcf95MHcVqSPbGm6f9Kgn/d5JOdxnUnQ/YDfWdvZvjF9KcWZWPnFNFJnqWCNCSFAjjGg9GWykT5qsQtQUqUeqg9rMbLU9wNDv5VjPBbrk6D0ewSpWHloWSVhLqcucyi5D8HbuieUxF21jxIkTZp+ohRHNuqO8sO+M10K6VzcXMyLQkZZZUpSXYqzJAppc741tKkZ03k1pTGCxslRmzOssstdHAFVkiwBs2sdBjDbWJE2YK9tb0DtmJ0q1fJ98Y9QsIx1eBmQhiTV2F7v1qcQyjDeMsxcF7El6A+GvhDEssUgkqTlArdwd703N+EKnqoxANGcty7hTXfHJEwbKpUgHq9osFEVNwLljasJXJ3hzY040ve2laRYibYAEOL1NmHHV/CGxOI6rb9/C/j5RasjBAOAIy5Q+beQAH18BBTZKgk5lBIuAOPE03Xh/EYlWZJcchyOtOMEvEOKJyk35sOF3h0xYIiJQVR1GlFEkDwhOU/VIYUs/vhRlKapUd4/Cg4Qr/ZANSoh9A/4w8Llhl8DkpJdIGV+R3V1h+aXVUA6UfdwEMYNdKgON4LV4wpGIDkE18A3F+UYaz7BAclpUSzAgqZnc1PLn4xp5ZLGw0BJe3BozmAWjOOsAkObnuvSNCJu43FnHxYxy6z4OnSHusWGYaDWHMqt7+XfWIIxhc1HB1Ddwh+Wt6laKipeMLNrJYfnpdI77wZserYWzJ79fhohTSkCi6kUDCtN70HGCmpZCznBJQfs0obdagirCzZyeyOQ9kLhEuw5CFR9GgOPelRB+XFg7ykHuqPcY6/JU6QRYgEd4ip210dk4laVrHXSGfelyWI5k+MWsiUEJSlNAkAAcAGETFNNlN4RwXG4H1+0Vyq9fEqR96aQfaY6B6WpLYWTlDJTMy00eWoD2Ra4XoVKRjVYvMS6isIayzcvrcnvi92rs6XiJapU0OhTasXBcEEWMJRdFOStHKthdK8T6rD4OQkJZ0KX2lHNMJGT7LJPHuaNl6R8cqTgWBLzFJlkjcQVK8crd8Wmx+i+Hwys8tHWZgSXYHdx4xM21sxGJkrkzHyq1FwQXBHIwKLrIm1Zy7oLtPBYeROmYpSVzVKyJllOdRRlB6qSPrKJc26orEKV0dXip5VIlkSFrdLt1Uk61owJ8I1sj0YSQp1TVqTuYA95jcYPColICEJCUpDACFtbK3JcGZ9KUp8AT9mZLPnl98RfRIT8lmj/AKxPjLlj3RscXhkTUFExIUhVwbFi/tEFgsIiUkIlpCU7hF1myLxRyr0oEqxp3JlIH7x/ijqezZeWTKTuloHgkCI20NiSZxUVoBKgAotUgWrwixAamghJNNsG8I4t01wSZm0pyW7S0Cm8oQ7cXMWuL6A4zDTM+EmZmPVKVZJgG4g0PGrHdpHRpmyZRVmKEkhWcUFFO7839sPbQxyJKDMmKCUAgEniWHmYW3myt3g5dtDZe1cSBLn51pBBy9RKeZysFHm8bnoZ0d+RyjmIM1bFZFgBZIOrOa7zFlsja8rEpUqSrMlKygkWcBKqb6KETnhxiuROXYEYPbpIxM1qAMTervG8jF9KZA9ZMVwB7RDsm1LaefGMuofyow1VcSm9RYqUWZgKCt2pejeHfC8UlIHcWJ05PaBMlnqNVi5qSHAPjpCpyXDkJ1NtC/Gu+OWJzMjylD1YI6xdnFmAJvzEM4frGoJBF2ZqN74lofIA+gqzjSjueER8MakJVzLhxQa2u96WjXsyfAJstsrgBlNUvRv6xX42YZbGwc20B/OLNcpRI6xZyXcBxWrAe8RWY/DJdiomu/dSnf74I85FLgjTNpB2Kib/AAw5iGxjCqqUZhvpEqXsiWlyzlta/m0TEYYJDZfZ74uS01wJbmJlABJIJLiIiyKVLl6/HfC1kplEUc3GbT8YiesBVdgAGqGrWOTVzLBawi72PPW6ilTi1bb7mL4qo7M4GvjpSMxsvGSkOFTGUS7AigtWJi8ciyZpU+jEnyEcOopuXDOmEko8l0nFj7LltOGh8Yc+WgHKJZ3uwIA0NDXlc1ikTipb5QpWYVJ6wSPxPCH0hOil95YniS/lxiNs/BpuRd/LGDgHj1T4flCcZjPols/ZJtw+PCIchaKOtQPFTaU18oGNkSvUTKksk3UaFqawfMUnZuhBwUGTH0ogQSFAgEFwagi0Zj0jTlpwSjLUU9ZIU1ykuGparQfo4xWfASw75FLR4KJHkoQt2aKrFmohKVA2ILFjzjLekHpD8lw+VCmnTKJa4SCMyvdzMV/oqxRXLnlRJOdJJJc1S1fuwbs0G3Fm6JirkdIsKtWRM+WTwUG7jY90Z30qbQVLwyEJLesUc3FKQ7cnI8I5glAYFJUCzjrezdGc9Tazq6bo5697ex6EeI+KxsuWHmLSgb1KA9scZwXTLGCUZKJlCaLIGZIFCEnQW0ppFTOw5WXmLVMVvUSfaYUtZI06b8O1tfMePLO4I6QYYlhPlk8FA+yLILEedEyFGYmXJBKlEBgXck0Db47Ft7HK2fs9Cgy1yxJl1soukHyCvKKjNtWYa+j6U3C7o1TwM0Y/0bbdm4zDzZs4gkT1JSwYBPq5amvvUYc2j01lS5/qACqZ62XLb9Ypcuf1rcItyowo1ojEel6Y2CRxxCB/omn2gRs80Yr0uJfZ7/Zmyz4un+KGwQn0QTHwc3/uFf8AjlRuXjnPoXnvIxCd01J+8hv4Y6G8JcA+RcZPpROyrXQmgNqWQL6/1jVExj+mE8BSw4HUBcvubQXdvCMOp9n+TPU9pXTkBq2fuNvcfbC1Si18pb4qbeGukQMXiyUUUBc9km1aMNwvDip+agJdzQpINOekcsODlYiUrqM5ILhyeJrve0NSpgCgGZxVtPw74ThpYYABV1BiSGZTt8CCw4ZWiWNi2ofh58438mY+qcXSEh6knwOrd0Q8ekmopW55390WE09ajXNrOUnf3RCxiKOaEPr4RKKZGExZD6mgpZuPxpDbr1mKHemHZCU5Wvobv5d14khD1ynvA+AITkgSAdmnQ5g+8hmrq77ocRsohy2v2tDwKYdlTtytHdxv5QoT+s+bz390c29rua7I+BtWyUirE10Z/MQr5AQQEhRftKdIa/B35CDmTy4L1exUw36CsJ+UgvVwaHrE1OnAxDn9R7V4JWGw2R3Ctalt47Le+DEtAcqWrf2hYA0ZPnyiIgbkOKgE5lcK8becTES5j0Qw3sBzDEv5RD1IrllqL8D3yeUsDMkkM/WJalbb4G0FoEqYB9lXmNSb3hUqSsgFRAO4VF+MIx8pPq1b93En48IS142kilBm+UawM0EowTx7xoVvSfA+uwk6XclBKR/zJ6w8wI576PeksrCononKypLTECpKlMEqSB9o9RuRjqgMYTa3o6TMnmYiYEIUXKSHYm7CIkndotVVMySsNO2nPnzjQJlrWBokJB9WjdUgP/mMaH0PTf8A3Cd4lKH+t/aI2ux9iysPJ9VLFC+Ym6iQzn8IwPo3Il4sI1VhyFcVIWLeBhVTQ7tMtvS1IJkS1j6qlD7w/KObYaaChNNG8KR2vpdsv5ThZksdpsyf1k1HjbvjguHnBCykgsqoB0UKKB4uHjPWj3PV/B9ZQ1dr74JaChL7+AakNYnHB2SCSaNDeMxwSKJcmN56MOipURjMQmx+iSRr9o8tOPKMtODk7Z6nXdXDpYelp8/6L70d9E/kyPXzx9OsOAf+Gkj9867rb4T6XprYJA+1PQPBEw+6NrHPvTOf90k/44/8cyOuqVHyrk5O2SfQ8j/clnfiFn/85Q90YTFz822r/wDzkj7s4D3RrOgu2UYXY65yj2ZkwJH2lkJypHOnc8cxwONIxcuco2xCZiif8ULJfxgEek3jHelmZ/6cvjMlD/W/ujYKjG+ljDKXs8hIJabLJArRyPeIoRUehVX0eJL/AFpQ8l/jHSs0c09DCSmXiUqcHPLLEMWKVN7DHRiYSBjzxkOl62mEb5Qv+sRGpeMl0zmtMAL1ltdvrK1HLzjDqfYZ6ntKkrIlnsgEHW25qbvYIUiapaE9kJYFw5LGt+ZiMlaMmV0g0NSKnW/PzELTjE5QxBoKAu7XppHHA5WM4Oat1gkMFXq+/fe++FS5bqY61FgRfw0iuwWOHrFpZ1ODl1c0oPJ+MLVMmCaNEkWFVGh7q0o/hHZWTIuJqQG3WrrQ+MMYhstnd9K2hKhmAVUGjWoDS5d4bnKDV47zThuo0ZFjWHWkvmLWsfOFKnGwBI0v8PDOCTVnbu3e6JJlDUk8ioeyMpclR4KgSwHBzA8m8vfxh35RoFLBs5Tv4wxNxtW+PDxgxjAxo7MG31PujB2GBfy6YkHrrbflJateUSMJj1hNSshnc0v3xEVjxlJASeAd/MRKwuLUAHKa2rp+MS1jKKT+pOTtSYNVEHewY9xeJWG2mVEZhRv7xtAdC+h84qpq8xDqSHcdU03g34GJuzwBUzurlLsNaWJ5RjKMayjWLlfJe4acEpqQ7uesVX3E8ITjJn0bmhJSANwzAV4xXSzh5igAsqCahywJFqAju5RI2gzJZ+3L1P8AeJFo54r51+5vZ0IwUJJgiY+oATicWiWHUQBxpDwVHNfSPtBUvESApLywUrKTQLCVAlJPczcRGuwXSnCTUZxPlpGoWoIUOBCj7IlStjaLzNHJvR7Nz7QChYiae45iOQrFp0w6bpWhUjCEqK+qqaAQAk0IlvUkij2D0eJvo46OqkJVOmBlLSEpGoS7knc5anCBu2hrCNwY476TujgkT/lCU/RzVP8AqzbkcAq/3o7A8RtpYCXPlmXNSFILOOILgxTVhCTi7RxLoVsX5ZihmT1E1mEaB2AHEuPMx3aUhKQEpAAAYAbhELZmyZWHBEpAS5ctvoPCkTYUY0Vq6r1HbDIjL+kTYysVgymWHWhSZiRvZwQOOUnwjSmDEMzPO8jZ+JWBhwlZTnKxKAPbUlKSW35UgVtW1Y2mM9FisqClYzerAmA1+k1Y/ZYt/lfWOoiUl3YPZ2D+MLeFTHZV9HEzhh5acR/apGUnfloFcyADE+YgKBBDg3BtDjwxjcWiUhUyYtKEJDlSiwHeYYhGGwaJb5EhOYupgz6B4fyxE2XtWTiElciYiYkFiUl2LOxFwecS4EAbRiuneIyzEBnzS1fvNU98bQxjOnCHmSqHsqBNAGzoLEnU+6Mtf2Mz1faUklbJoWcOUs/Cj08YVhZgMsgvqKEcRQg311ZuERzJLdax+qWG5zWp0FYekysr77AlgW7ra+EeesHMVcif6uetkhIYVLcd28DnDuKxIBd6+OpPOHpkhz3eNWhJw4qTau7zjqWqnRk4sQvaoypBd3AFnLG3vgpuNcnqqrRm+N8JURoHIH3eb0aDQkliVMfsgON4c3h7ohTGUTFJUSA39YWMfN1TXh/WH0yw1b8fZUiGSl6gAjgT7ol7fA8+RrHy8qQvqZlbsz10oe6K6bMISWzdq9TBYmY13ccKA/DRFMzLTNR914xjGgk7GUz1qOXK4dqlWnF+dI0expZ9WpRTLBe6nOnF98UpngsHNGi0wk9OTrBYBdVi1ae6J6iXy8FaXuLvAqVUqVKegoGIu/uDcIcGKQsFOdKgCXYCu8ez4eKYYmW7IlKWfrFgwccTQmHsGpVkSkSxq6g+tSlN/GOBw7nUpF5LmpJbM2oAyhhZg3KBiVJIlZSC82TqD/xEXO+IOElLDkzAFEhyE1bcAqgFd0LxK2XISCS8/Dhz/ioLcIWnH8xL6lWdO1g4QTBBUfSFkDbuxJWLl5JoNKpUKKSd4PujEK9GkwK6s9BRpmQX8H98dHeDhOKY06M10f6FycOQpRM1YsVABI4hI97xqHhDwYhpJCbsW8DNCYJ4YDjwQMJg80ABwIImBAAcFBEwCYADEUXTXYZxmEXISoJWSlSSezmSXAU2h8qGLyEmADH+jzoivApmqmrSqZMyhkuQEpzNUgOXUY17wcFAATxl+mi2Mmjk5xZ/seEagxlunkpSkyspIOZVhU0FLH4EY6/9NkantM6uaS2UFrVZ7Xv48ojrxBdiUpswvwsIcRhA3XWTQOHYOL2Zjw4RT4vGSUzCykmgdiBv43q3fHnRuXBzPBNXPWSkOlN3qCRUMwa1IJUxDDMtwwc5iAW7/O8V650r6y0Wql3OlKVueVITi8VJMtgQCOyAFU3NGkItuiGycJySFVvmsRrvbg0ATxRzoS9dBzaKiXtKUB1ioEClDdiPdAVtyURQKrw4R0rRleEyNxZqnUoBqRoK8oa9bwfm590QJu0QR1EqFGbRoalYxQsk+XvEHo6ngNyG8TNdRGXV9TwgTJlWykVfse8wxJWSp7vzhZxRzWdgfisZUA+DU9qj8Pwi3E1pSWQVEgMwDg8a2ihGLLOwrQV8rReSerXJQgfWJragAjn6jsa6Q+JhAYIJOpJAvreH5U5wHpTv8YilQr9GbfaofGBKlk9pOQcVA2jkawbWWkhQJFaHi0KUoGbhwn9Ikv3TE274rpaN7pTvcAmj9wg042WibIUpYShE+UpSiRlACnd91IelH8xfuUmddJgnjP8Az32f+myP2ggx022f+m4f9omPoKNbL8GFAxnT012f+m4f9on8YP56bP8A03D/ALRP4wAaEGBGf+euz/03D/tEwPnvs/8ATcP+0TDoDRQYjOfPfZ/6bh/2iYMdONnfpuH/AGggEaIQDGdHTjZ/6ZI++IP564C/yuV96ALNCIOM989MD+lS/E/hA+emB/SZfn+EK0FmgJgnjP8AzxwX6SjwV/LCvnhgv78fdX/LBaC0XzwRVFF878GaevD7skz+WFfOrC/3v+ib/JBuQWi6zQRVFSOkeHNln9nN/kgvnFhv7w/s5v8AJC3x8haLaMT6VZSlYaXkUUkTbpJBrLX9k8I0I6Q4f7Z3f2cy/wB2KfpLtGVPlBEtWZQWksUrAo4NVAAGsTLUilZGpmLycp/2MT2s55kn2msLRsIBmTvOnDdGwMgZrnfur3X0huZLTQEUNx8cRGS6tnE4PuzNp2ZlZx7fj+sOKwhTQJGujxeFAeg0bSlfKsNz24AgXJfcN9eUJ9RJ8i9NFH8hWSLB33fnuhuXhCSzpJGgqxFNIuZoTR2uDuYPZgGgvWtoEpfxq2m94frvwGxFb8hVx7uPtvCRs4xYKntdXKmvOGFYuWLuri5Pvg9aX0DaiEiYnM7ix3Qo4lAKjmsNB+UMSkWHC7QxNmXd77jGcVbBkmpYgGrM7AAfiYmFahr4EfhEfBywVoDE6mlN+sXQljdpur7Y5dd5NtNYICVF6qPj7xrC2TrUbnJHeHrFgmTWoAHJy8PIlJ4eEYWaUV6JqRokRG2zI+UIygs9Xi/TKDaNygurwrwiYy2vch0YZPQ8arJ4W84mS+h8sBznPBxG4lz0fZD8oRNZQ7J8PCNJdZrPuXRlB0Tw7gZVVLGtvD3xLl9F8MGaQVPvJr3Pwi/wSAL9o8+XxzicnEBCSalx+VB8XjN9Rq/qf3GkZ09HsMi+HGY2DFhzrDqdkSKBGFTe5SA/iDxi19aVlr2ctbgnfziQJJcM9O6sQ9Wfdv7hRWSdmoAb5NLTU0ZJpzh5eFFGQhP+UHTTQGJ6geDDjcwwqWtTAAJ0vW3Cl4lykx0RUJOjdwowanCEHDkZiVa2YEg6U0iVh9mKDZlE60ysTyg5+E6rJDkU339nKDIqIeFlZlDUirk5jXgLVNodVLLkmoFBoahiRrwiTlUlQOUAkN7nHIOfCHjJISw7q/FNfGE2CRUolH7QBc5qOabiWf8AOHEywXqokl2okcqDdDk2XkNwHetLkB4kIQkfXc8Br/WNlPBDjkakYQuzMLUd23QqfPTKGZQ6od6F21rcw4pYH1jp5RBxikmmZRfzGockUioydiaSQibtcEUBIIH408qQyra6q9UJLDVobLEdhTcVZW8IjLlpFkpHIkn2xslZk2OL2mrQVv4eRhobQWdGqLsDvrX4aGykC6j7KwywLEFRYm1a13RookWWBxCyAXvoH5XaEKWWfM+/f4n4pEWXh1G7g/HCHfkp1T4ufdFKC8itjaplbtSuZXOjQiTNQDVQO+pc04Qj1Dk0tTdZ95hKcKXdg3OGoryFskzMXL3vyB3cd3vhpWMeyVHual2cwsSG1Hc/thBl1Iqb8IqoitjEyao2QlPF4a9eofWSOUOkD6toShQ4efui8LsBFl28IYXaBAgjyKRebO/tByPsEaFECBHDre46tL2jiLmHjYQIEYmgqb2e8+yGz7oECExjMy8HP05H3wIESICO3AxmnxvgQIXcfYlYew7vdEhP1ef4QUCJRQc/sq5++E7/APL7DAgQ0IZxX1ecPpuv9YwIENcAFP7af1fwiBO05H91UCBCQMbxnYH6x/dhUu3d74ECKRIjEXV8b4qp1vGBAjo0zGZGT74aOsCBHV2MAad8S8N2fGBAiSkSh9T43w2u/wAb4ECGhkZPbPd7oEy/fAgQmA9L+POIs/tfG4QcCEhsYl++I+H7I7/bAgRoQf/Z">
            <a:extLst>
              <a:ext uri="{FF2B5EF4-FFF2-40B4-BE49-F238E27FC236}">
                <a16:creationId xmlns:a16="http://schemas.microsoft.com/office/drawing/2014/main" id="{5E903CCD-F304-4BA4-B6C5-F995A93966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4" descr="data:image/jpeg;base64,/9j/4AAQSkZJRgABAQAAAQABAAD/2wCEAAkGBxQTEhUUExQWFRQXFxcYGBcYGBgYGhoYGBcXFxwcGBcYHCggGBolHBgXITEhJSkrLi4uGB8zODMsNygtLisBCgoKDg0OGxAQGywkHyQvLCwsLCwsLCwsLCwsLCwsLCwsLCwsLCwsLCwsLCwsLCwsLCwsLCwsLCwsLCwsLCwsLP/AABEIALEBHAMBIgACEQEDEQH/xAAcAAAABwEBAAAAAAAAAAAAAAAAAQIDBAUGBwj/xABMEAABAgQDBAYFCAcFBwUAAAABAhEAAyExBBJBBVFhcQYiMoGRoQcTscHwFBYjQlKS0eFUcpOywtLxM1NzgqIVJENiY3SzJTREg6P/xAAaAQADAQEBAQAAAAAAAAAAAAAAAQIDBAUG/8QALhEAAgIBAwMCBAUFAAAAAAAAAAECESEDEjEEQVETMhQiYZEFI1JxoTNCgbHw/9oADAMBAAIRAxEAPwC2nT8OaApch6MBoWfkT4RX4fDysySSkMQOqQ5bStxTyi2xDlJN6aAWrw4xCwNFBRD5eHIexo8Ze043yOfJZZILkkF6qdrBg5o/nSH8RhErSaljxoTepF7b4mSSKVqIOdOCUl1cWv5AXG/nGEK3I0fBH2egZRUFwQ17PuNaQvIkUOV7gMXIdi7kNeH8HMJDg5XexBJfRxQBqxKCkjc4YVYuX03/AJxbqxxWCRs0JYF0DgACH1c6mnlE31wajkalKX5FhWEScQCgfga30F9YanzEgjtOz0N2Ya7o45yqTOqOES1uaOsPdm+BCciA2ZyaUJS57midhpfVTyHsh8SxujvXRtq7/gqiixcgkOGfhW4t2QN1YLCYeYQ62BeuUHhvjQCWN0H6sbol9C33/gVFTKGXTSrtxueULSjv1u/gw+Giz9SNw8IWECD4B/qKKgpq2XnfXc8FNllhTTX2fG6LgJEEZY3QfAy8gUcyURqON3ZtBpXxhheHBsV3qBq4s5ffwjQqkJ1A8IHqRuHhC+Al5QGD2nhj6xAdu1/Df41iSlGTKHBfeO6jtwpGrmbOlk5jLQSNWD+MH8iR9hPgNY0+DlSVkbM2Yba75SRluLPRwdd9U6ewQfXYGhcG4JY2pqKbo2kzZsohjLSeYGloCtny7ZE+Ai100kqsl6bsxUnOUrcOWrXhvNKP5eLuEWrIHGUEne7MG9jxrzs+WX6ifAQfyGWfqJ8BEPpJPuNQZiZ0s1USoMCbHceHs/KGJSiSxAFiagEJG8GtS1tY3a9lSTeUg80pPDUQlGypItKl/cTvfdvrDXSuuQ9Mwc4kKUElwSOqNd1q1oKd8ElDirvyLvUaUbX8o6EMHL+wj7o/COfY0ZgyyOt1Re5s7Ub8ucTPTcKsznHaOYZ26rEJZTkVPVcFtH6usNrQ5FeJ4BmI+P6nhp4SGJdh1S278m/KHzNA4hkl3ag3ncB7oggZEokBI4EGocVFfbBzZRaxNQTYBwGbhXuhasS1bcgSGo5pzENzMbdiQ1dKVLPflDVhgQqU6XbWoNmDu4F9474cKpaUVSnMSXNQGNmCVAgsBWK+Zj1Kpkeo7RNqO6Q/GFS56y9AkEK6rAVAu6qtbTdFRtZC0PJWkJ/s0tS3rLPYfSFrb4rsXNTnJDgGwJUSIfUCQ77mZ2cDhEZWGD9o+I94huV9kJstsfLfrOokswchIsDQFq8XhvCyGX1i+6+4gXNT+UJ2iklswyoBub76B6aeFoGEwoINLPXd397w1Www/uLKQkkklCUjQkuo91kj4aDRhEgFkoDkso9Z3YG9a+6ESZaSKg0rQkBz+fLSHJeHSPqU3Eg7i5cHd58Ywhyasely2QKJYuSAE8Ks25g50h4KADMQALsAHNKdwFLUhnqhCXyt3MO/S4rDcnGS1I+iyKLs6UZg4DFwkVoawPkpF3hMTLISCRmILVpd9HDwxtlA9Ss1DJULl2u5r5CtfCRs4kIS9SQ5ozE1IF23QW0sPnQoUBY+wiOaXJ0rgu8AlpUv9RH7oiREfZ4+il/qI/dESY95cFBNCwIEAQwDEHCJkwJDqIAGpLDxMUc3plgxMEsTgtRUE9TrAElqkUEDaQ6L8QcG0FDJA0BoNoDQAJaCywpoDQDEEQnLDjQCIQWNtCWgxNBLAglnvpaFAQhiCIDQoiEtAATRyOZIUVlySNQztUDdRnSeQeOuARgZ2JBUafWsW0oGD6tu1jm6l1Rlqq6K3ElakpZJS4Bq40c21cQyJMwu6lVcihcDwpeLoL9ZLJ3a605P8CIMqacpJIdgwINr77GteUcybMWhoYZ6kmlGJsw/IeMCRhsrUApegLF3p8aw5iZoN1K0qGAq9S/KIiJodspNxUm1Bu+H4w7kLA56nL9kfheE50k9VbiwYPUcudobxGJL1SmpfUkXsRagiNmW7IBFWdwD3XLPrxh0xWiWpSUjKcwbeQHJPCx4WpELElALFYDAXJ/GDn4VRSAtbFqsRckangD5xWT8FIJ6wS/FJJpSpaFtQ7NFicGkzRVRFalRqaXL8WheCwwAJdRBDF1E67jwbyiJi0KUsFjQ1AWQNz2ra3OJmHlhNd7jtGtM3ZI1APhFyrZRgvcPCWjKCoaksVKoGIq1yxiThCh1dUZmZOpIIcFtKi/KGEzFAdjKBRnOcjMSGAsfdF1sEllqACArjmJ7RrmNKkxhJVHn/vubwVyKrCoJT9XK3YCaDnv/ACh8zldVlhCQGAAAUXcEHgHJDbhBTpCkqIEuUwUA5qSm7l78osJOHUQE9VjolIYGj9pRcX3XhOhpPgkyJbBipsuWpURXjb4MSFSxWr03k++ET0g9pZKbdpIArwrpEdKkJsQAKDrAcPK1d0csnTOk0GCP0aP1E/uiIu1Nu4fDgmdNQhtCoP3JuTD0/DrMgplKCJhlshRDgKyskkagFjHO9n+iNSlFeLxRWSXIlhyTvMyZ/LHvq6RSombT9LUhJaRKXNoesrqDhQgmKb57bSxnVw0opGplIKz98hhFRtnZErCbWlyUJeUJ2H6q+u6VFBUFPd6x3lKQAwDAaCg8IKsd0cjk9AtoYkhWJmZav9LMKyOSUkgcnEabYPo1lSVJXNmqmqSXYJCEu71qSQ/GNVI2rKVOVITMSZqU5lIBcgUFd1x4xOENRQnJhwGgPAiiAQIJagKksIJCwQ4II3iogAVAaA8B4ACMMY2XmlrTZ0qDjiCKQ8TAEAzk3oqxZ+VqSTRUlWuqVIPsKo6vHGug49XtOWmwC50v/Sth4pHhHZTGcODSfImCMGlThxBtFkiGjm+MSsTDYJClEtftFhStja8dLjEYogTF9nMVqYPo50745ep4RlqjWFlHIQQ7KIZ9+5wzV+GaK3EYVYWQAGoxS1qMwbh3Nxi8wq+1V6sKEMwB1oKvDOOTqHL6A6015v8AAjmjgyatGew+AWUjrNvDA9kNrRr8/a8nBakktoxILU5O+7+kn1igk9kXBNVd+lCG3M8RcTiQlIGYhq0puNzURW6TIpCFy2sAAaPma+6CmMAXq1qMGq1+6I8zFy3a9bkvUsd+8GHF46lBvah0+POCmxWhlZVVhQcNTXXv0iJ6gah+ZfzDiF4ieqnVLEmtBy1iJNlqB6wS/wCu3uikhNlqpM/rFKpb5gKjQlib7jEiTImJCSpSVKLdamYPxazbohYbBJWRnJIBJuWehdosRg5YIGWjuzipBCqkitYnUxFExySUSVF8pYW0rUbzU18ot9m4daUULlzVg2n/ADaRTKkynJqHPWLJYb6N8VjRYTCy0oTezgFR1qxfnaOfUrab6SyFMwpNyq5FAh251+DC0yFaFY30l14s0PqSn7Ou866Nug0JSC4TWuuvu5RhS4s6KEJkn/nN/sD2N8GHRhKuz/rFxYVYnh7YcAFOqD3AwYys+VLtwLUhpIdF3JHVHIeyFEQUk9VPIeyFx764EcT9KUvLtMLGiZKvD+kdpIjj3paS+M/+tH8UdiTaJj3KfCOR9CphG25wJJf5SmpqwW4f7gjrKpgFzHDlbXOD2nPnJSFlMzEAAlh1lLAdtHIPdFptTaGOTIl4mdN6mIKgEAMyWBBbQEORrQF6xO6lgvbbOwvEfaONRJlLmzCyEByfi5Jo3GInRrGmdhZE03VLSTzAYnxBhe2tmS8RKMuc+RwosrL2a1I0jS8GdZMHLkY/ameaF+okV9WCSAojTq1VxUabrRB6E7emSMWJE0qyrV6pSVGqVuQm+5VO+LvG+kKRIAlYeVmSgBKa5UsKUoTHPtr7UVOxK5+US1KIWwcgKSAHrW4fvjF1yjVW8M6v6R8eqThMyFFJMxIcclH3Rm+ikzG7RQxxBkyZQCSUp661GtSTfUniKVi09LinwUs6Gck+KFw96JwPkR/xlv8AdRfui2rkQnUSvxhnbOxCEGcZsqcFEFdFBSWcE13ivG1I2+yMX66RKms2dCVEbiRWOfelrE/TyEC6ZS1ftDl/gMbjoqjLg8MP+jLPikH3wRVSaQSzFM5fs5JRtcf95MHcVqSPbGm6f9Kgn/d5JOdxnUnQ/YDfWdvZvjF9KcWZWPnFNFJnqWCNCSFAjjGg9GWykT5qsQtQUqUeqg9rMbLU9wNDv5VjPBbrk6D0ewSpWHloWSVhLqcucyi5D8HbuieUxF21jxIkTZp+ohRHNuqO8sO+M10K6VzcXMyLQkZZZUpSXYqzJAppc741tKkZ03k1pTGCxslRmzOssstdHAFVkiwBs2sdBjDbWJE2YK9tb0DtmJ0q1fJ98Y9QsIx1eBmQhiTV2F7v1qcQyjDeMsxcF7El6A+GvhDEssUgkqTlArdwd703N+EKnqoxANGcty7hTXfHJEwbKpUgHq9osFEVNwLljasJXJ3hzY040ve2laRYibYAEOL1NmHHV/CGxOI6rb9/C/j5RasjBAOAIy5Q+beQAH18BBTZKgk5lBIuAOPE03Xh/EYlWZJcchyOtOMEvEOKJyk35sOF3h0xYIiJQVR1GlFEkDwhOU/VIYUs/vhRlKapUd4/Cg4Qr/ZANSoh9A/4w8Llhl8DkpJdIGV+R3V1h+aXVUA6UfdwEMYNdKgON4LV4wpGIDkE18A3F+UYaz7BAclpUSzAgqZnc1PLn4xp5ZLGw0BJe3BozmAWjOOsAkObnuvSNCJu43FnHxYxy6z4OnSHusWGYaDWHMqt7+XfWIIxhc1HB1Ddwh+Wt6laKipeMLNrJYfnpdI77wZserYWzJ79fhohTSkCi6kUDCtN70HGCmpZCznBJQfs0obdagirCzZyeyOQ9kLhEuw5CFR9GgOPelRB+XFg7ykHuqPcY6/JU6QRYgEd4ip210dk4laVrHXSGfelyWI5k+MWsiUEJSlNAkAAcAGETFNNlN4RwXG4H1+0Vyq9fEqR96aQfaY6B6WpLYWTlDJTMy00eWoD2Ra4XoVKRjVYvMS6isIayzcvrcnvi92rs6XiJapU0OhTasXBcEEWMJRdFOStHKthdK8T6rD4OQkJZ0KX2lHNMJGT7LJPHuaNl6R8cqTgWBLzFJlkjcQVK8crd8Wmx+i+Hwys8tHWZgSXYHdx4xM21sxGJkrkzHyq1FwQXBHIwKLrIm1Zy7oLtPBYeROmYpSVzVKyJllOdRRlB6qSPrKJc26orEKV0dXip5VIlkSFrdLt1Uk61owJ8I1sj0YSQp1TVqTuYA95jcYPColICEJCUpDACFtbK3JcGZ9KUp8AT9mZLPnl98RfRIT8lmj/AKxPjLlj3RscXhkTUFExIUhVwbFi/tEFgsIiUkIlpCU7hF1myLxRyr0oEqxp3JlIH7x/ijqezZeWTKTuloHgkCI20NiSZxUVoBKgAotUgWrwixAamghJNNsG8I4t01wSZm0pyW7S0Cm8oQ7cXMWuL6A4zDTM+EmZmPVKVZJgG4g0PGrHdpHRpmyZRVmKEkhWcUFFO7839sPbQxyJKDMmKCUAgEniWHmYW3myt3g5dtDZe1cSBLn51pBBy9RKeZysFHm8bnoZ0d+RyjmIM1bFZFgBZIOrOa7zFlsja8rEpUqSrMlKygkWcBKqb6KETnhxiuROXYEYPbpIxM1qAMTervG8jF9KZA9ZMVwB7RDsm1LaefGMuofyow1VcSm9RYqUWZgKCt2pejeHfC8UlIHcWJ05PaBMlnqNVi5qSHAPjpCpyXDkJ1NtC/Gu+OWJzMjylD1YI6xdnFmAJvzEM4frGoJBF2ZqN74lofIA+gqzjSjueER8MakJVzLhxQa2u96WjXsyfAJstsrgBlNUvRv6xX42YZbGwc20B/OLNcpRI6xZyXcBxWrAe8RWY/DJdiomu/dSnf74I85FLgjTNpB2Kib/AAw5iGxjCqqUZhvpEqXsiWlyzlta/m0TEYYJDZfZ74uS01wJbmJlABJIJLiIiyKVLl6/HfC1kplEUc3GbT8YiesBVdgAGqGrWOTVzLBawi72PPW6ilTi1bb7mL4qo7M4GvjpSMxsvGSkOFTGUS7AigtWJi8ciyZpU+jEnyEcOopuXDOmEko8l0nFj7LltOGh8Yc+WgHKJZ3uwIA0NDXlc1ikTipb5QpWYVJ6wSPxPCH0hOil95YniS/lxiNs/BpuRd/LGDgHj1T4flCcZjPols/ZJtw+PCIchaKOtQPFTaU18oGNkSvUTKksk3UaFqawfMUnZuhBwUGTH0ogQSFAgEFwagi0Zj0jTlpwSjLUU9ZIU1ykuGparQfo4xWfASw75FLR4KJHkoQt2aKrFmohKVA2ILFjzjLekHpD8lw+VCmnTKJa4SCMyvdzMV/oqxRXLnlRJOdJJJc1S1fuwbs0G3Fm6JirkdIsKtWRM+WTwUG7jY90Z30qbQVLwyEJLesUc3FKQ7cnI8I5glAYFJUCzjrezdGc9Tazq6bo5697ex6EeI+KxsuWHmLSgb1KA9scZwXTLGCUZKJlCaLIGZIFCEnQW0ppFTOw5WXmLVMVvUSfaYUtZI06b8O1tfMePLO4I6QYYlhPlk8FA+yLILEedEyFGYmXJBKlEBgXck0Db47Ft7HK2fs9Cgy1yxJl1soukHyCvKKjNtWYa+j6U3C7o1TwM0Y/0bbdm4zDzZs4gkT1JSwYBPq5amvvUYc2j01lS5/qACqZ62XLb9Ypcuf1rcItyowo1ojEel6Y2CRxxCB/omn2gRs80Yr0uJfZ7/Zmyz4un+KGwQn0QTHwc3/uFf8AjlRuXjnPoXnvIxCd01J+8hv4Y6G8JcA+RcZPpROyrXQmgNqWQL6/1jVExj+mE8BSw4HUBcvubQXdvCMOp9n+TPU9pXTkBq2fuNvcfbC1Si18pb4qbeGukQMXiyUUUBc9km1aMNwvDip+agJdzQpINOekcsODlYiUrqM5ILhyeJrve0NSpgCgGZxVtPw74ThpYYABV1BiSGZTt8CCw4ZWiWNi2ofh58438mY+qcXSEh6knwOrd0Q8ekmopW55390WE09ajXNrOUnf3RCxiKOaEPr4RKKZGExZD6mgpZuPxpDbr1mKHemHZCU5Wvobv5d14khD1ynvA+AITkgSAdmnQ5g+8hmrq77ocRsohy2v2tDwKYdlTtytHdxv5QoT+s+bz390c29rua7I+BtWyUirE10Z/MQr5AQQEhRftKdIa/B35CDmTy4L1exUw36CsJ+UgvVwaHrE1OnAxDn9R7V4JWGw2R3Ctalt47Le+DEtAcqWrf2hYA0ZPnyiIgbkOKgE5lcK8becTES5j0Qw3sBzDEv5RD1IrllqL8D3yeUsDMkkM/WJalbb4G0FoEqYB9lXmNSb3hUqSsgFRAO4VF+MIx8pPq1b93En48IS142kilBm+UawM0EowTx7xoVvSfA+uwk6XclBKR/zJ6w8wI576PeksrCononKypLTECpKlMEqSB9o9RuRjqgMYTa3o6TMnmYiYEIUXKSHYm7CIkndotVVMySsNO2nPnzjQJlrWBokJB9WjdUgP/mMaH0PTf8A3Cd4lKH+t/aI2ux9iysPJ9VLFC+Ym6iQzn8IwPo3Il4sI1VhyFcVIWLeBhVTQ7tMtvS1IJkS1j6qlD7w/KObYaaChNNG8KR2vpdsv5ThZksdpsyf1k1HjbvjguHnBCykgsqoB0UKKB4uHjPWj3PV/B9ZQ1dr74JaChL7+AakNYnHB2SCSaNDeMxwSKJcmN56MOipURjMQmx+iSRr9o8tOPKMtODk7Z6nXdXDpYelp8/6L70d9E/kyPXzx9OsOAf+Gkj9867rb4T6XprYJA+1PQPBEw+6NrHPvTOf90k/44/8cyOuqVHyrk5O2SfQ8j/clnfiFn/85Q90YTFz822r/wDzkj7s4D3RrOgu2UYXY65yj2ZkwJH2lkJypHOnc8cxwONIxcuco2xCZiif8ULJfxgEek3jHelmZ/6cvjMlD/W/ujYKjG+ljDKXs8hIJabLJArRyPeIoRUehVX0eJL/AFpQ8l/jHSs0c09DCSmXiUqcHPLLEMWKVN7DHRiYSBjzxkOl62mEb5Qv+sRGpeMl0zmtMAL1ltdvrK1HLzjDqfYZ6ntKkrIlnsgEHW25qbvYIUiapaE9kJYFw5LGt+ZiMlaMmV0g0NSKnW/PzELTjE5QxBoKAu7XppHHA5WM4Oat1gkMFXq+/fe++FS5bqY61FgRfw0iuwWOHrFpZ1ODl1c0oPJ+MLVMmCaNEkWFVGh7q0o/hHZWTIuJqQG3WrrQ+MMYhstnd9K2hKhmAVUGjWoDS5d4bnKDV47zThuo0ZFjWHWkvmLWsfOFKnGwBI0v8PDOCTVnbu3e6JJlDUk8ioeyMpclR4KgSwHBzA8m8vfxh35RoFLBs5Tv4wxNxtW+PDxgxjAxo7MG31PujB2GBfy6YkHrrbflJateUSMJj1hNSshnc0v3xEVjxlJASeAd/MRKwuLUAHKa2rp+MS1jKKT+pOTtSYNVEHewY9xeJWG2mVEZhRv7xtAdC+h84qpq8xDqSHcdU03g34GJuzwBUzurlLsNaWJ5RjKMayjWLlfJe4acEpqQ7uesVX3E8ITjJn0bmhJSANwzAV4xXSzh5igAsqCahywJFqAju5RI2gzJZ+3L1P8AeJFo54r51+5vZ0IwUJJgiY+oATicWiWHUQBxpDwVHNfSPtBUvESApLywUrKTQLCVAlJPczcRGuwXSnCTUZxPlpGoWoIUOBCj7IlStjaLzNHJvR7Nz7QChYiae45iOQrFp0w6bpWhUjCEqK+qqaAQAk0IlvUkij2D0eJvo46OqkJVOmBlLSEpGoS7knc5anCBu2hrCNwY476TujgkT/lCU/RzVP8AqzbkcAq/3o7A8RtpYCXPlmXNSFILOOILgxTVhCTi7RxLoVsX5ZihmT1E1mEaB2AHEuPMx3aUhKQEpAAAYAbhELZmyZWHBEpAS5ctvoPCkTYUY0Vq6r1HbDIjL+kTYysVgymWHWhSZiRvZwQOOUnwjSmDEMzPO8jZ+JWBhwlZTnKxKAPbUlKSW35UgVtW1Y2mM9FisqClYzerAmA1+k1Y/ZYt/lfWOoiUl3YPZ2D+MLeFTHZV9HEzhh5acR/apGUnfloFcyADE+YgKBBDg3BtDjwxjcWiUhUyYtKEJDlSiwHeYYhGGwaJb5EhOYupgz6B4fyxE2XtWTiElciYiYkFiUl2LOxFwecS4EAbRiuneIyzEBnzS1fvNU98bQxjOnCHmSqHsqBNAGzoLEnU+6Mtf2Mz1faUklbJoWcOUs/Cj08YVhZgMsgvqKEcRQg311ZuERzJLdax+qWG5zWp0FYekysr77AlgW7ra+EeesHMVcif6uetkhIYVLcd28DnDuKxIBd6+OpPOHpkhz3eNWhJw4qTau7zjqWqnRk4sQvaoypBd3AFnLG3vgpuNcnqqrRm+N8JURoHIH3eb0aDQkliVMfsgON4c3h7ohTGUTFJUSA39YWMfN1TXh/WH0yw1b8fZUiGSl6gAjgT7ol7fA8+RrHy8qQvqZlbsz10oe6K6bMISWzdq9TBYmY13ccKA/DRFMzLTNR914xjGgk7GUz1qOXK4dqlWnF+dI0expZ9WpRTLBe6nOnF98UpngsHNGi0wk9OTrBYBdVi1ae6J6iXy8FaXuLvAqVUqVKegoGIu/uDcIcGKQsFOdKgCXYCu8ez4eKYYmW7IlKWfrFgwccTQmHsGpVkSkSxq6g+tSlN/GOBw7nUpF5LmpJbM2oAyhhZg3KBiVJIlZSC82TqD/xEXO+IOElLDkzAFEhyE1bcAqgFd0LxK2XISCS8/Dhz/ioLcIWnH8xL6lWdO1g4QTBBUfSFkDbuxJWLl5JoNKpUKKSd4PujEK9GkwK6s9BRpmQX8H98dHeDhOKY06M10f6FycOQpRM1YsVABI4hI97xqHhDwYhpJCbsW8DNCYJ4YDjwQMJg80ABwIImBAAcFBEwCYADEUXTXYZxmEXISoJWSlSSezmSXAU2h8qGLyEmADH+jzoivApmqmrSqZMyhkuQEpzNUgOXUY17wcFAATxl+mi2Mmjk5xZ/seEagxlunkpSkyspIOZVhU0FLH4EY6/9NkantM6uaS2UFrVZ7Xv48ojrxBdiUpswvwsIcRhA3XWTQOHYOL2Zjw4RT4vGSUzCykmgdiBv43q3fHnRuXBzPBNXPWSkOlN3qCRUMwa1IJUxDDMtwwc5iAW7/O8V650r6y0Wql3OlKVueVITi8VJMtgQCOyAFU3NGkItuiGycJySFVvmsRrvbg0ATxRzoS9dBzaKiXtKUB1ioEClDdiPdAVtyURQKrw4R0rRleEyNxZqnUoBqRoK8oa9bwfm590QJu0QR1EqFGbRoalYxQsk+XvEHo6ngNyG8TNdRGXV9TwgTJlWykVfse8wxJWSp7vzhZxRzWdgfisZUA+DU9qj8Pwi3E1pSWQVEgMwDg8a2ihGLLOwrQV8rReSerXJQgfWJragAjn6jsa6Q+JhAYIJOpJAvreH5U5wHpTv8YilQr9GbfaofGBKlk9pOQcVA2jkawbWWkhQJFaHi0KUoGbhwn9Ikv3TE274rpaN7pTvcAmj9wg042WibIUpYShE+UpSiRlACnd91IelH8xfuUmddJgnjP8Az32f+myP2ggx022f+m4f9omPoKNbL8GFAxnT012f+m4f9on8YP56bP8A03D/ALRP4wAaEGBGf+euz/03D/tEwPnvs/8ATcP+0TDoDRQYjOfPfZ/6bh/2iYMdONnfpuH/AGggEaIQDGdHTjZ/6ZI++IP564C/yuV96ALNCIOM989MD+lS/E/hA+emB/SZfn+EK0FmgJgnjP8AzxwX6SjwV/LCvnhgv78fdX/LBaC0XzwRVFF878GaevD7skz+WFfOrC/3v+ib/JBuQWi6zQRVFSOkeHNln9nN/kgvnFhv7w/s5v8AJC3x8haLaMT6VZSlYaXkUUkTbpJBrLX9k8I0I6Q4f7Z3f2cy/wB2KfpLtGVPlBEtWZQWksUrAo4NVAAGsTLUilZGpmLycp/2MT2s55kn2msLRsIBmTvOnDdGwMgZrnfur3X0huZLTQEUNx8cRGS6tnE4PuzNp2ZlZx7fj+sOKwhTQJGujxeFAeg0bSlfKsNz24AgXJfcN9eUJ9RJ8i9NFH8hWSLB33fnuhuXhCSzpJGgqxFNIuZoTR2uDuYPZgGgvWtoEpfxq2m94frvwGxFb8hVx7uPtvCRs4xYKntdXKmvOGFYuWLuri5Pvg9aX0DaiEiYnM7ix3Qo4lAKjmsNB+UMSkWHC7QxNmXd77jGcVbBkmpYgGrM7AAfiYmFahr4EfhEfBywVoDE6mlN+sXQljdpur7Y5dd5NtNYICVF6qPj7xrC2TrUbnJHeHrFgmTWoAHJy8PIlJ4eEYWaUV6JqRokRG2zI+UIygs9Xi/TKDaNygurwrwiYy2vch0YZPQ8arJ4W84mS+h8sBznPBxG4lz0fZD8oRNZQ7J8PCNJdZrPuXRlB0Tw7gZVVLGtvD3xLl9F8MGaQVPvJr3Pwi/wSAL9o8+XxzicnEBCSalx+VB8XjN9Rq/qf3GkZ09HsMi+HGY2DFhzrDqdkSKBGFTe5SA/iDxi19aVlr2ctbgnfziQJJcM9O6sQ9Wfdv7hRWSdmoAb5NLTU0ZJpzh5eFFGQhP+UHTTQGJ6geDDjcwwqWtTAAJ0vW3Cl4lykx0RUJOjdwowanCEHDkZiVa2YEg6U0iVh9mKDZlE60ysTyg5+E6rJDkU339nKDIqIeFlZlDUirk5jXgLVNodVLLkmoFBoahiRrwiTlUlQOUAkN7nHIOfCHjJISw7q/FNfGE2CRUolH7QBc5qOabiWf8AOHEywXqokl2okcqDdDk2XkNwHetLkB4kIQkfXc8Br/WNlPBDjkakYQuzMLUd23QqfPTKGZQ6od6F21rcw4pYH1jp5RBxikmmZRfzGockUioydiaSQibtcEUBIIH408qQyra6q9UJLDVobLEdhTcVZW8IjLlpFkpHIkn2xslZk2OL2mrQVv4eRhobQWdGqLsDvrX4aGykC6j7KwywLEFRYm1a13RookWWBxCyAXvoH5XaEKWWfM+/f4n4pEWXh1G7g/HCHfkp1T4ufdFKC8itjaplbtSuZXOjQiTNQDVQO+pc04Qj1Dk0tTdZ95hKcKXdg3OGoryFskzMXL3vyB3cd3vhpWMeyVHual2cwsSG1Hc/thBl1Iqb8IqoitjEyao2QlPF4a9eofWSOUOkD6toShQ4efui8LsBFl28IYXaBAgjyKRebO/tByPsEaFECBHDre46tL2jiLmHjYQIEYmgqb2e8+yGz7oECExjMy8HP05H3wIESICO3AxmnxvgQIXcfYlYew7vdEhP1ef4QUCJRQc/sq5++E7/APL7DAgQ0IZxX1ecPpuv9YwIENcAFP7af1fwiBO05H91UCBCQMbxnYH6x/dhUu3d74ECKRIjEXV8b4qp1vGBAjo0zGZGT74aOsCBHV2MAad8S8N2fGBAiSkSh9T43w2u/wAb4ECGhkZPbPd7oEy/fAgQmA9L+POIs/tfG4QcCEhsYl++I+H7I7/bAgRoQf/Z">
            <a:extLst>
              <a:ext uri="{FF2B5EF4-FFF2-40B4-BE49-F238E27FC236}">
                <a16:creationId xmlns:a16="http://schemas.microsoft.com/office/drawing/2014/main" id="{2128B2E8-39FF-410B-9597-91742E8D8D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8" descr="data:image/jpeg;base64,/9j/4AAQSkZJRgABAQAAAQABAAD/2wCEAAkGBhAQEBEREhERFBISGBAYExUUEA8QEhcUExQVFBgQExQXHCohFxkjGRIUKzMsJScpLywsFR4xNTAqNSYrLCkBCQoKDQsNGQ8OGTAkHyQsMDY0NSksNSopLjQpNjU2KTEpKTUwLCkpMikpKSo2KTYyNSwuMjYsNSwpMDYpNSksNv/AABEIAMIBAwMBIgACEQEDEQH/xAAcAAEAAgMBAQEAAAAAAAAAAAAABQcDBAYCAQj/xABDEAACAQIDBAYGBggFBQAAAAABAgADEQQSIQUGMUEHEyJRYXEWMlKBkdFCkpOhscEUFSMzQ2Lh8DZydYLCJHSisrT/xAAWAQEBAQAAAAAAAAAAAAAAAAAAAgH/xAAZEQEBAAMBAAAAAAAAAAAAAAAAARExUQL/2gAMAwEAAhEDEQA/AKNiIgIiICIiAiIgIiICIiAiIgIiICIiAiIgIiICIiAiIgIiICIiAlj7W2TgFwipTqUTVqdWFuOqBzLcutRwAQpANyRcMtwLiVxE2WzTMS7WHtHotp0qrIMUSBaxyKLggEG2Y98+zhE2jWAAFWoANABUcADuAvPkjHrq8zjXiIlJIiICIiAiIgIiICIiAiIgIiICIiAiIgIiICIiAiIgIiICIiAiIgIiICIiAiIgIiIEuu6eNOFOMGGq/o62vUy9kA6Brccvja0iJcu529gxGEbDkNZ1yOLdmxXKQB3WMpyoliR3Ej4QOn6Ptwa218Q1JHWnTpgNVqsC2UE2VVW4zMbHS49U6yV6SeiipsdKdUV1r0ajZCcnVOr2LAMuY3BCtrflbuvze7e9mIwDFqJAzEFgb2Nr24eZmXb2+GKx5Iqm4Yiyi57V9LeOp+MCAiWJX6CdrphTiClEkLmNAVCa9gLkWy5S1uQa/v0ldwEREBERAREQEREBERAREQEREBERAREQEREBERAREQEREBERA6Hc9sWtYNQVmUEZxcBbe/nIXGg9bUvxzPfzzG86DcnbXVVRTb1WvY/l+MjN58Pkxlcci7MPJ+3/AMoEXNjAYo0qtOoONN0YeasGH4TXiB3mL6ZdpsqqlUpbicxYk984jFVs7u9gMxZrDgMxvYeGsxkT5AREQEREBERAREQEREBERAREQEREBERAREQEREBERAREQEREDuN0dwa2KoJiELKyuSLUy110t+B+M0+knZTYfFqG4vTRr/7nX8hLD6J9qf8ARKvdmHwYj5Tnem5b1sK/etRfgVI/9jA4OhsCvUpCqiFlJIsty2nPL3TUr4Oogu6MvLtArr5GWBuziRTwlJSOIY/FifzkRvt6tIAHtEkfD+sDkSZ8klt3YzYWoEJvdQffazD43kbASzejvdbZqYV8ftMB1bMMPRLlFIXRqrWIJ7VwB/KeNxat8LhnqulNFLO7KqKNSWY2CjzJEnt9sY3WphrEJhUSmo78qgFveQT7zA096KuEbEucGhSjyUszC9zfLm1y8OMiIiAiIgIiICIiAiIgIiICIiAiIgIiICIiAiIgZcNWyOrWBykGx4G3KWJg93cLtCjnVApI9ZAFYEcbgcbeMradZ0dbZajiRTzWSp3nS4/pAgds7HqYWqaT+akcGXkw+H3TRlrdJewg+G69Tc0TfvujkKfgcp+MqpVubd8C7+iDd+oaVPMcqt2vGza/mJ0PSf0UVsfSpHCunWUmY5arFQVZQLBgDrdRx7zr349zMQlGkilwCqqNNdQP6TtKe8BsCDmB5HjA4HY3RRWCU6dRgCiIGs2mYKL2Pneam+XRhiFbCvTU1EpurVDcHKtMO1j33OUcOcsint0Zh48Pl4/3xm1iNuqUItrY+XkRA/Ju9Neo2IYVFdSugDqVa3frykPP0TvVupQx6MvVqjfRYMRZvaAlWYXosxi4kJiV6uiD2qgZTmXupjjc+I0+4hl6MsGKLvj6gsKQZaF+BqEdpx35UJ97junPb3bbGMxT1goA0APDNa/aPnedv0h7To0sKmGpWXRURF4Kg4+/vPO/fKugIiICIiAiIgInX72bqUadDZmJwgqNTx1KxVmDkYlGyVKYIA0uwA8jJ3F9GuFO1/1elWolHC4dauPrFlcjIgeo1PSwHbpgcbEk62tArOJYeI3e2TtDCYups1cVSr4JOtanXdKgrYdTZ6gt6rKNbcOA1vcQ1bdugNh08f2+vbGNQPaGTqxRap6tvWuBreBysTq9p7tUKexsFjlz9dXrYhHuwKZaZa2VbaHQc5ykBERAREQEREBERAREQEz4KtkqI4+iyn4GYIgX9gaaYnDNTfVXUq3kwtcfGUjiNkVKWKOGcdtHyn4+sPAjXyMt7c8nq6ZJJBVeAPcNZN7c3HwuLenWencroWU5GZbWyOLWddedjyvY2gae6GDoMgNzlcAZuIY9635fd4yfxWyauGuwJenx4kkfkfdM2FweGpABQ+YADtZVNhwAtwHgPhJrCYvQKdfM5tPM8YEBSTrkzIRn4jlfwMx0Noub03uGGhUjX8ZM4nZoF3pEjvQi4PiumhkXXRMRx7NQaBxx8jA90mYHQ3Hx+MzbwYfPQIv2rGwv905zEvisMSWUsi6ll7Qt3+E53b3SLTCEB+0txlBGbytAq7eDFPUxFTPoVYrbXTKSLayOmztHHvXqvVe2ZjrYW8PwE1oCIiAiIgIiIFvdEGIo4rCtQxDALszEU8ehOp6tFYVFH8oYKfNpH7o7TbEUN5ca37yrQYnwGIqPmUeAAA9wkf0T8Ns/6Zjv+E9dEp679Z4AEZ8bg6y0QTbNWpjMqfAsf9pgfehVc2OxNM+rVweMRvIhT+U84j/CtH/Un/8AmeZ+i/CVcINqY6rTemmGwmIp3dWT/qKpVUpa/SuCPC475jp0Hrbq2pqWNDaBaoFBJVGw+UOQOAu4EDzt3/DWy/8AucZ+LSv5Ye9NFqO7uyKdRSrvWxtRVYFWyZiA1jyOZT5MJXkBERAREQEREBERAREQERECyujzfhaarh6gFwLKSNCo/OXBsradKoos1h3XAPuM/KysQQRoRwlp7jbxGqgBIDroeQMC6f0Wk3f7gPjpPi4HKcy/OQuy9ptoDY+U6LCYoMD4wMjlSLE2PI2I185FbQwlzmAGfmRoG/rJg4e44TD1IJsR/duMCHoISCG4Ssuk/d3BFKlf1KqjQrYZu4MvOWvtSuqL5/DzHcf786N6VNtZitEHUm7eQ4fefugcRs7ZfXLUbNlCdUOF79Y4X7hc+6bGP2H1S1Gu5yGmLGnlK58/7zXsepp35hwmDAbWaipVVQgkk5hcnslQL8rZidO+MXtY1VcMi3YoSwLA5kDLc991NvdfvgbKbBDLmV29VGN0UWzJVfTta/uv/LwmzsnZCLjKiOpdaFLF1ctRSgc0KNSooIBuULIvA6i8jk2ywULlXQIOf0EqoOfdWPwE94fbjU8ScQqJdutDo2Yo61lZKiGxBAZXYaEEX0N9YHV4HB0auy6mLrUcKql8erstMJVFUYfD/oq0VTVV60tf6Nma/FZvPu9QqbSxVFqeG6paVSnQWkKYy1sQ6Yej1uXXrA9XN2tewZyK72MtFqCUaS0WGKBS9VhbELhxqWa90fC0nH8w100m6ekOulWpWoU0o1atShUqsjVWzGiXISzMbKS4JA9hYG8gpfolKscPhy1LBVK1uopgPV/WH6ErVLDthUcGx0JQEg63l03fwi4bEVmo0FoDJUqlrmpTXEbPo1qdPDn1tMRiEA5armNrzjvS5sy3o0uqFOtRal+0CNSq4h8TlJDXBV3FiD/DW99b5vTqsc4NOkUdqmZP2gXq3w4wwoDtXyqiJl1JBRTckQMG71WvSSqaNZqRxCV6LAIrB6YQVKqMT6oK24c+6eMFgGpYpxTq1KVTDnOr5clQCmQWqKA2hC3Ya6gTRwe1GprlCqdXKk3uudcj2sdbr3908DHt1lSpYXqCqCNbDrQwNvLNA7Lbm2to7RRKOKx1SoiOisnV00UVM9FDcJbPbr9CfZPC8j9jY/HbMNJ8HialJsV1akZFyNmVGDZWzBwDVIvbQg95kVT3kcEHIh1zH1+04ak2c699FNP83fpr19sO3VaKDRyZGF7gIqADXldL+bN3wJ7bhxW0XOIr4qpXYI+UugWyr1tkVFNlzPSYWHtA8byJ2psHqVzCpmF1A7NuJrA8+XUg+TifaG8rowKpTABpEL2iP2dVq1tTexZ29xtNWvtd3pCkQMoNNr63uist/eG1/wAogSFbdkKWtUYgOiZjTAAzVatIvUObsqDRP1hwmAbEUhu1VVlNUFXpBSOrpNVIIzaHs2+/wnnGbdNUMGppZmVgAXFiHqueetzWf7u6ef14/JVsAQNWNlNE0AL31sp/saQNnGbtin1t6t+qDsexa6B6lNXHa+kyUx4dcO6Qck8Rt16l8yIQVKEdodk1+vte/fp5SNY693h+UD5ERAREQEREBERATf2NtZ8PUDKdLjMO8TQiBe27u3UdVJ0v42M7bZmNQ27Wml+ek/MmzduVqBBVjpyvy7pYW6u/Yc9s5bWuCQL+WsD9BYUqdb3FtOGs19pDJdwNBr3ac5XlHftLg5wBwtcWvw/vzkkN7lqro1xwtz8jA87w7YABuRbz/PkZ+et59oddiqjXuoOVfIf1vO36SttZeyjWNTQqCQQBz/KVnAREQEREBERAREQEREBERAREQEREBERAREQEREBERAREQEREBERAkcPtt0pmmFpkEEEsGY68ba6e6E3hxKm4qsDZQfHLoCfG3OR0QNnH7Rq12zVHLHhrbhNaIgIiICIiAiIgIiICIiAiIgIiICIiAiIgIiICIiAiIgIiICIiAiIgIiICIiAiIgIiICIiAiIgIiICIiAiIgIiICIiAiIgIiIE56G4r2U+uvj8jB3NxXsp3euvj8pBxAnfQzF+ynAn94vAT4NzcV7KfXWQcQJwbnYr2V+uPD5j+xPvoZivZTl/EXnrIKIE8m5OLPBU+0QePOevQbGezT+1p/Oc/ECfbcjFj6NP7VPnPHobiteyun848fjwkHECc9DcV7KfaL4/IwdzcUNcqcSP3inUXv8AhIOIE4dzcV7KfXXx+UDc3FH6KfXXw+cg4gTnobitOymtv4i87/IzINx8Z7NP7VPnOfiB0HoNjPZp/a0/nPHoZiuGVPtFPO35SCiBOehuK9lPrr/fOfRuZi/ZTmf3i8Bb5iQUQJxdzcUeCp9dfD5iBudivZX648D+cg4gTvoZi/ZTl/EXnpPqblYs8FTl/EQcfOQMQOg9BsZ7NP7Wn85jG5uK9lPrrIOIE4dzsV7Kc/pryv8AIz6dzMXr2U0Fz+0Xhcj8jIKIE56G4r2U0/nHj8oG5uK4ZU+uJBxAnPQ3FccqfaL3X/Ce13JxZ4Kn2qCQEQOg9BsZ7NP7Wn84nPxAREQEREBERAREQEREBERAREQEREBERAREQEREBERAREQEREBERAREQERED//Z">
            <a:extLst>
              <a:ext uri="{FF2B5EF4-FFF2-40B4-BE49-F238E27FC236}">
                <a16:creationId xmlns:a16="http://schemas.microsoft.com/office/drawing/2014/main" id="{B8C15B46-2868-4A28-A25F-380B388F64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10" descr="data:image/jpeg;base64,/9j/4AAQSkZJRgABAQAAAQABAAD/2wCEAAkGBhAQEBEREhERFBISGBAYExUUEA8QEhcUExQVFBgQExQXHCohFxkjGRIUKzMsJScpLywsFR4xNTAqNSYrLCkBCQoKDQsNGQ8OGTAkHyQsMDY0NSksNSopLjQpNjU2KTEpKTUwLCkpMikpKSo2KTYyNSwuMjYsNSwpMDYpNSksNv/AABEIAMIBAwMBIgACEQEDEQH/xAAcAAEAAgMBAQEAAAAAAAAAAAAABQcDBAYCAQj/xABDEAACAQIDBAYGBggFBQAAAAABAgADEQQSIQUGMUEHEyJRYXEWMlKBkdFCkpOhscEUFSMzQ2Lh8DZydYLCJHSisrT/xAAWAQEBAQAAAAAAAAAAAAAAAAAAAgH/xAAZEQEBAAMBAAAAAAAAAAAAAAAAARExUQL/2gAMAwEAAhEDEQA/AKNiIgIiICIiAiIgIiICIiAiIgIiICIiAiIgIiICIiAiIgIiICIiAlj7W2TgFwipTqUTVqdWFuOqBzLcutRwAQpANyRcMtwLiVxE2WzTMS7WHtHotp0qrIMUSBaxyKLggEG2Y98+zhE2jWAAFWoANABUcADuAvPkjHrq8zjXiIlJIiICIiAiIgIiICIiAiIgIiICIiAiIgIiICIiAiIgIiICIiAiIgIiICIiAiIgIiIEuu6eNOFOMGGq/o62vUy9kA6Brccvja0iJcu529gxGEbDkNZ1yOLdmxXKQB3WMpyoliR3Ej4QOn6Ptwa218Q1JHWnTpgNVqsC2UE2VVW4zMbHS49U6yV6SeiipsdKdUV1r0ajZCcnVOr2LAMuY3BCtrflbuvze7e9mIwDFqJAzEFgb2Nr24eZmXb2+GKx5Iqm4Yiyi57V9LeOp+MCAiWJX6CdrphTiClEkLmNAVCa9gLkWy5S1uQa/v0ldwEREBERAREQEREBERAREQEREBERAREQEREBERAREQEREBERA6Hc9sWtYNQVmUEZxcBbe/nIXGg9bUvxzPfzzG86DcnbXVVRTb1WvY/l+MjN58Pkxlcci7MPJ+3/AMoEXNjAYo0qtOoONN0YeasGH4TXiB3mL6ZdpsqqlUpbicxYk984jFVs7u9gMxZrDgMxvYeGsxkT5AREQEREBERAREQEREBERAREQEREBERAREQEREBERAREQEREDuN0dwa2KoJiELKyuSLUy110t+B+M0+knZTYfFqG4vTRr/7nX8hLD6J9qf8ARKvdmHwYj5Tnem5b1sK/etRfgVI/9jA4OhsCvUpCqiFlJIsty2nPL3TUr4Oogu6MvLtArr5GWBuziRTwlJSOIY/FifzkRvt6tIAHtEkfD+sDkSZ8klt3YzYWoEJvdQffazD43kbASzejvdbZqYV8ftMB1bMMPRLlFIXRqrWIJ7VwB/KeNxat8LhnqulNFLO7KqKNSWY2CjzJEnt9sY3WphrEJhUSmo78qgFveQT7zA096KuEbEucGhSjyUszC9zfLm1y8OMiIiAiIgIiICIiAiIgIiICIiAiIgIiICIiAiIgZcNWyOrWBykGx4G3KWJg93cLtCjnVApI9ZAFYEcbgcbeMradZ0dbZajiRTzWSp3nS4/pAgds7HqYWqaT+akcGXkw+H3TRlrdJewg+G69Tc0TfvujkKfgcp+MqpVubd8C7+iDd+oaVPMcqt2vGza/mJ0PSf0UVsfSpHCunWUmY5arFQVZQLBgDrdRx7zr349zMQlGkilwCqqNNdQP6TtKe8BsCDmB5HjA4HY3RRWCU6dRgCiIGs2mYKL2Pneam+XRhiFbCvTU1EpurVDcHKtMO1j33OUcOcsint0Zh48Pl4/3xm1iNuqUItrY+XkRA/Ju9Neo2IYVFdSugDqVa3frykPP0TvVupQx6MvVqjfRYMRZvaAlWYXosxi4kJiV6uiD2qgZTmXupjjc+I0+4hl6MsGKLvj6gsKQZaF+BqEdpx35UJ97junPb3bbGMxT1goA0APDNa/aPnedv0h7To0sKmGpWXRURF4Kg4+/vPO/fKugIiICIiAiIgInX72bqUadDZmJwgqNTx1KxVmDkYlGyVKYIA0uwA8jJ3F9GuFO1/1elWolHC4dauPrFlcjIgeo1PSwHbpgcbEk62tArOJYeI3e2TtDCYups1cVSr4JOtanXdKgrYdTZ6gt6rKNbcOA1vcQ1bdugNh08f2+vbGNQPaGTqxRap6tvWuBreBysTq9p7tUKexsFjlz9dXrYhHuwKZaZa2VbaHQc5ykBERAREQEREBERAREQEz4KtkqI4+iyn4GYIgX9gaaYnDNTfVXUq3kwtcfGUjiNkVKWKOGcdtHyn4+sPAjXyMt7c8nq6ZJJBVeAPcNZN7c3HwuLenWencroWU5GZbWyOLWddedjyvY2gae6GDoMgNzlcAZuIY9635fd4yfxWyauGuwJenx4kkfkfdM2FweGpABQ+YADtZVNhwAtwHgPhJrCYvQKdfM5tPM8YEBSTrkzIRn4jlfwMx0Noub03uGGhUjX8ZM4nZoF3pEjvQi4PiumhkXXRMRx7NQaBxx8jA90mYHQ3Hx+MzbwYfPQIv2rGwv905zEvisMSWUsi6ll7Qt3+E53b3SLTCEB+0txlBGbytAq7eDFPUxFTPoVYrbXTKSLayOmztHHvXqvVe2ZjrYW8PwE1oCIiAiIgIiIFvdEGIo4rCtQxDALszEU8ehOp6tFYVFH8oYKfNpH7o7TbEUN5ca37yrQYnwGIqPmUeAAA9wkf0T8Ns/6Zjv+E9dEp679Z4AEZ8bg6y0QTbNWpjMqfAsf9pgfehVc2OxNM+rVweMRvIhT+U84j/CtH/Un/8AmeZ+i/CVcINqY6rTemmGwmIp3dWT/qKpVUpa/SuCPC475jp0Hrbq2pqWNDaBaoFBJVGw+UOQOAu4EDzt3/DWy/8AucZ+LSv5Ye9NFqO7uyKdRSrvWxtRVYFWyZiA1jyOZT5MJXkBERAREQEREBERAREQERECyujzfhaarh6gFwLKSNCo/OXBsradKoos1h3XAPuM/KysQQRoRwlp7jbxGqgBIDroeQMC6f0Wk3f7gPjpPi4HKcy/OQuy9ptoDY+U6LCYoMD4wMjlSLE2PI2I185FbQwlzmAGfmRoG/rJg4e44TD1IJsR/duMCHoISCG4Ssuk/d3BFKlf1KqjQrYZu4MvOWvtSuqL5/DzHcf786N6VNtZitEHUm7eQ4fefugcRs7ZfXLUbNlCdUOF79Y4X7hc+6bGP2H1S1Gu5yGmLGnlK58/7zXsepp35hwmDAbWaipVVQgkk5hcnslQL8rZidO+MXtY1VcMi3YoSwLA5kDLc991NvdfvgbKbBDLmV29VGN0UWzJVfTta/uv/LwmzsnZCLjKiOpdaFLF1ctRSgc0KNSooIBuULIvA6i8jk2ywULlXQIOf0EqoOfdWPwE94fbjU8ScQqJdutDo2Yo61lZKiGxBAZXYaEEX0N9YHV4HB0auy6mLrUcKql8erstMJVFUYfD/oq0VTVV60tf6Nma/FZvPu9QqbSxVFqeG6paVSnQWkKYy1sQ6Yej1uXXrA9XN2tewZyK72MtFqCUaS0WGKBS9VhbELhxqWa90fC0nH8w100m6ekOulWpWoU0o1atShUqsjVWzGiXISzMbKS4JA9hYG8gpfolKscPhy1LBVK1uopgPV/WH6ErVLDthUcGx0JQEg63l03fwi4bEVmo0FoDJUqlrmpTXEbPo1qdPDn1tMRiEA5armNrzjvS5sy3o0uqFOtRal+0CNSq4h8TlJDXBV3FiD/DW99b5vTqsc4NOkUdqmZP2gXq3w4wwoDtXyqiJl1JBRTckQMG71WvSSqaNZqRxCV6LAIrB6YQVKqMT6oK24c+6eMFgGpYpxTq1KVTDnOr5clQCmQWqKA2hC3Ya6gTRwe1GprlCqdXKk3uudcj2sdbr3908DHt1lSpYXqCqCNbDrQwNvLNA7Lbm2to7RRKOKx1SoiOisnV00UVM9FDcJbPbr9CfZPC8j9jY/HbMNJ8HialJsV1akZFyNmVGDZWzBwDVIvbQg95kVT3kcEHIh1zH1+04ak2c699FNP83fpr19sO3VaKDRyZGF7gIqADXldL+bN3wJ7bhxW0XOIr4qpXYI+UugWyr1tkVFNlzPSYWHtA8byJ2psHqVzCpmF1A7NuJrA8+XUg+TifaG8rowKpTABpEL2iP2dVq1tTexZ29xtNWvtd3pCkQMoNNr63uist/eG1/wAogSFbdkKWtUYgOiZjTAAzVatIvUObsqDRP1hwmAbEUhu1VVlNUFXpBSOrpNVIIzaHs2+/wnnGbdNUMGppZmVgAXFiHqueetzWf7u6ef14/JVsAQNWNlNE0AL31sp/saQNnGbtin1t6t+qDsexa6B6lNXHa+kyUx4dcO6Qck8Rt16l8yIQVKEdodk1+vte/fp5SNY693h+UD5ERAREQEREBERATf2NtZ8PUDKdLjMO8TQiBe27u3UdVJ0v42M7bZmNQ27Wml+ek/MmzduVqBBVjpyvy7pYW6u/Yc9s5bWuCQL+WsD9BYUqdb3FtOGs19pDJdwNBr3ac5XlHftLg5wBwtcWvw/vzkkN7lqro1xwtz8jA87w7YABuRbz/PkZ+et59oddiqjXuoOVfIf1vO36SttZeyjWNTQqCQQBz/KVnAREQEREBERAREQEREBERAREQEREBERAREQEREBERAREQEREBERAkcPtt0pmmFpkEEEsGY68ba6e6E3hxKm4qsDZQfHLoCfG3OR0QNnH7Rq12zVHLHhrbhNaIgIiICIiAiIgIiICIiAiIgIiICIiAiIgIiICIiAiIgIiICIiAiIgIiICIiAiIgIiICIiAiIgIiICIiAiIgIiICIiAiIgIiIE56G4r2U+uvj8jB3NxXsp3euvj8pBxAnfQzF+ynAn94vAT4NzcV7KfXWQcQJwbnYr2V+uPD5j+xPvoZivZTl/EXnrIKIE8m5OLPBU+0QePOevQbGezT+1p/Oc/ECfbcjFj6NP7VPnPHobiteyun848fjwkHECc9DcV7KfaL4/IwdzcUNcqcSP3inUXv8AhIOIE4dzcV7KfXXx+UDc3FH6KfXXw+cg4gTnobitOymtv4i87/IzINx8Z7NP7VPnOfiB0HoNjPZp/a0/nPHoZiuGVPtFPO35SCiBOehuK9lPrr/fOfRuZi/ZTmf3i8Bb5iQUQJxdzcUeCp9dfD5iBudivZX648D+cg4gTvoZi/ZTl/EXnpPqblYs8FTl/EQcfOQMQOg9BsZ7NP7Wn85jG5uK9lPrrIOIE4dzsV7Kc/pryv8AIz6dzMXr2U0Fz+0Xhcj8jIKIE56G4r2U0/nHj8oG5uK4ZU+uJBxAnPQ3FccqfaL3X/Ce13JxZ4Kn2qCQEQOg9BsZ7NP7Wn84nPxAREQEREBERAREQEREBERAREQEREBERAREQEREBERAREQEREBERAREQERED//Z">
            <a:extLst>
              <a:ext uri="{FF2B5EF4-FFF2-40B4-BE49-F238E27FC236}">
                <a16:creationId xmlns:a16="http://schemas.microsoft.com/office/drawing/2014/main" id="{8505159F-D7CF-4F31-B1D9-843734C23F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2B3F50-0C29-4E8C-9D0F-807FB185B042}"/>
              </a:ext>
            </a:extLst>
          </p:cNvPr>
          <p:cNvSpPr txBox="1">
            <a:spLocks/>
          </p:cNvSpPr>
          <p:nvPr/>
        </p:nvSpPr>
        <p:spPr>
          <a:xfrm>
            <a:off x="1145352" y="3998616"/>
            <a:ext cx="2921681" cy="2057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hlinkClick r:id="rId2"/>
              </a:rPr>
              <a:t>www.stuckychiropractic.com</a:t>
            </a:r>
            <a:endParaRPr lang="en-US" sz="2100" b="1" dirty="0"/>
          </a:p>
          <a:p>
            <a:pPr marL="0" indent="0">
              <a:buNone/>
            </a:pPr>
            <a:r>
              <a:rPr lang="en-US" sz="2100" b="1" dirty="0">
                <a:hlinkClick r:id="rId3"/>
              </a:rPr>
              <a:t>www.stuckyweightloss.com</a:t>
            </a:r>
            <a:endParaRPr lang="en-US" sz="2100" b="1" dirty="0"/>
          </a:p>
          <a:p>
            <a:pPr marL="0" indent="0">
              <a:buNone/>
            </a:pPr>
            <a:r>
              <a:rPr lang="en-US" sz="2100" b="1" dirty="0">
                <a:hlinkClick r:id="rId4"/>
              </a:rPr>
              <a:t>www.marksdailyapple.com</a:t>
            </a:r>
            <a:endParaRPr lang="en-US" sz="2100" b="1" dirty="0"/>
          </a:p>
          <a:p>
            <a:pPr marL="0" indent="0">
              <a:buNone/>
            </a:pPr>
            <a:r>
              <a:rPr lang="en-US" sz="2100" b="1" dirty="0">
                <a:hlinkClick r:id="rId5"/>
              </a:rPr>
              <a:t>www.drjockers.com</a:t>
            </a:r>
            <a:endParaRPr lang="en-US" sz="2100" b="1" dirty="0"/>
          </a:p>
          <a:p>
            <a:pPr marL="0" indent="0">
              <a:buNone/>
            </a:pPr>
            <a:r>
              <a:rPr lang="en-US" sz="2100" b="1" dirty="0">
                <a:hlinkClick r:id="rId6"/>
              </a:rPr>
              <a:t>www.mercola.com</a:t>
            </a:r>
            <a:endParaRPr lang="en-US" sz="2100" b="1" dirty="0"/>
          </a:p>
          <a:p>
            <a:pPr marL="0" indent="0">
              <a:buNone/>
            </a:pPr>
            <a:r>
              <a:rPr lang="en-US" sz="2100" b="1" dirty="0">
                <a:hlinkClick r:id="rId7"/>
              </a:rPr>
              <a:t>www.foodmatters.tv</a:t>
            </a:r>
            <a:endParaRPr lang="en-US" sz="2100" b="1" dirty="0"/>
          </a:p>
          <a:p>
            <a:pPr>
              <a:buFont typeface="Arial"/>
              <a:buNone/>
            </a:pPr>
            <a:endParaRPr lang="en-US" dirty="0"/>
          </a:p>
          <a:p>
            <a:pPr>
              <a:buFont typeface="Arial"/>
              <a:buNone/>
            </a:pPr>
            <a:endParaRPr lang="en-US" dirty="0"/>
          </a:p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B5721E-16E7-40C1-A6F9-6124C899724D}"/>
              </a:ext>
            </a:extLst>
          </p:cNvPr>
          <p:cNvSpPr/>
          <p:nvPr/>
        </p:nvSpPr>
        <p:spPr>
          <a:xfrm>
            <a:off x="4546334" y="3930376"/>
            <a:ext cx="3452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hlinkClick r:id="rId8"/>
              </a:rPr>
              <a:t>www.naturalnews.com</a:t>
            </a:r>
            <a:endParaRPr lang="en-US" sz="1600" b="1" dirty="0"/>
          </a:p>
          <a:p>
            <a:pPr>
              <a:buNone/>
            </a:pPr>
            <a:r>
              <a:rPr lang="en-US" sz="1600" b="1" dirty="0">
                <a:hlinkClick r:id="rId9"/>
              </a:rPr>
              <a:t>www.primalpalate.com</a:t>
            </a:r>
            <a:endParaRPr lang="en-US" sz="1600" b="1" dirty="0"/>
          </a:p>
          <a:p>
            <a:pPr>
              <a:buNone/>
            </a:pPr>
            <a:r>
              <a:rPr lang="en-US" sz="1600" b="1" dirty="0">
                <a:hlinkClick r:id="rId10"/>
              </a:rPr>
              <a:t>www.paleomg.com</a:t>
            </a:r>
            <a:endParaRPr lang="en-US" sz="1600" b="1" dirty="0"/>
          </a:p>
          <a:p>
            <a:pPr>
              <a:buNone/>
            </a:pPr>
            <a:r>
              <a:rPr lang="en-US" sz="1600" b="1" dirty="0">
                <a:hlinkClick r:id="rId11"/>
              </a:rPr>
              <a:t>www.spunkycoconut.com</a:t>
            </a:r>
            <a:endParaRPr lang="en-US" sz="1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5ED493-F812-41AD-B80A-7295B51A6CE9}"/>
              </a:ext>
            </a:extLst>
          </p:cNvPr>
          <p:cNvSpPr/>
          <p:nvPr/>
        </p:nvSpPr>
        <p:spPr>
          <a:xfrm>
            <a:off x="1145352" y="3477284"/>
            <a:ext cx="1860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en-US" sz="2800" b="1" dirty="0"/>
              <a:t>Resources: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304EA1-03E5-45B0-A665-47FF9E7AE104}"/>
              </a:ext>
            </a:extLst>
          </p:cNvPr>
          <p:cNvSpPr txBox="1"/>
          <p:nvPr/>
        </p:nvSpPr>
        <p:spPr>
          <a:xfrm>
            <a:off x="1433015" y="1633181"/>
            <a:ext cx="690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Stucky Chiropractic leads classes on the subject matters of Think Well, Eat Well, and Move Well.  We are also a local resource for your healthcare and would be happy to help with any questions you have.</a:t>
            </a:r>
          </a:p>
        </p:txBody>
      </p:sp>
    </p:spTree>
    <p:extLst>
      <p:ext uri="{BB962C8B-B14F-4D97-AF65-F5344CB8AC3E}">
        <p14:creationId xmlns:p14="http://schemas.microsoft.com/office/powerpoint/2010/main" val="26281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7E81-7575-402B-90E6-EB8342ED24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6357" y="0"/>
            <a:ext cx="8337643" cy="1981200"/>
          </a:xfrm>
        </p:spPr>
        <p:txBody>
          <a:bodyPr/>
          <a:lstStyle/>
          <a:p>
            <a:r>
              <a:rPr lang="en-US" dirty="0"/>
              <a:t>What is the Body’s Stress Response?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014E2-D7E1-4866-8903-41AE3372CEE6}"/>
              </a:ext>
            </a:extLst>
          </p:cNvPr>
          <p:cNvGrpSpPr/>
          <p:nvPr/>
        </p:nvGrpSpPr>
        <p:grpSpPr>
          <a:xfrm>
            <a:off x="1770797" y="1884109"/>
            <a:ext cx="5793474" cy="5078313"/>
            <a:chOff x="1675263" y="1856813"/>
            <a:chExt cx="5793474" cy="507831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1EC9C3-8859-4239-820D-0C16C2845B65}"/>
                </a:ext>
              </a:extLst>
            </p:cNvPr>
            <p:cNvSpPr/>
            <p:nvPr/>
          </p:nvSpPr>
          <p:spPr>
            <a:xfrm>
              <a:off x="1675263" y="1856813"/>
              <a:ext cx="5793474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dirty="0"/>
                <a:t>You expose yourself  and your cells to a Stressor</a:t>
              </a:r>
              <a:br>
                <a:rPr lang="en-US" altLang="en-US" dirty="0"/>
              </a:br>
              <a:endParaRPr lang="en-US" altLang="en-US" dirty="0"/>
            </a:p>
            <a:p>
              <a:pPr algn="ctr"/>
              <a:endParaRPr lang="en-US" altLang="en-US" dirty="0"/>
            </a:p>
            <a:p>
              <a:pPr algn="ctr"/>
              <a:endParaRPr lang="en-US" altLang="en-US" dirty="0"/>
            </a:p>
            <a:p>
              <a:pPr algn="ctr"/>
              <a:r>
                <a:rPr lang="en-US" altLang="en-US" dirty="0"/>
                <a:t>Your nervous system and brain </a:t>
              </a:r>
              <a:r>
                <a:rPr lang="en-US" altLang="en-US" u="sng" dirty="0"/>
                <a:t>activate the stress response</a:t>
              </a:r>
            </a:p>
            <a:p>
              <a:pPr algn="ctr"/>
              <a:endParaRPr lang="en-US" altLang="en-US" u="sng" dirty="0"/>
            </a:p>
            <a:p>
              <a:pPr algn="ctr"/>
              <a:endParaRPr lang="en-US" altLang="en-US" u="sng" dirty="0"/>
            </a:p>
            <a:p>
              <a:pPr algn="ctr"/>
              <a:r>
                <a:rPr lang="en-US" altLang="en-US" dirty="0"/>
                <a:t>Increased levels of Stress Hormones</a:t>
              </a:r>
            </a:p>
            <a:p>
              <a:pPr algn="ctr"/>
              <a:r>
                <a:rPr lang="en-US" altLang="en-US" dirty="0"/>
                <a:t>(affects the genetic expression of all cells)</a:t>
              </a:r>
            </a:p>
            <a:p>
              <a:pPr algn="ctr"/>
              <a:endParaRPr lang="en-US" altLang="en-US" dirty="0"/>
            </a:p>
            <a:p>
              <a:pPr algn="ctr"/>
              <a:endParaRPr lang="en-US" altLang="en-US" dirty="0"/>
            </a:p>
            <a:p>
              <a:pPr algn="ctr"/>
              <a:r>
                <a:rPr lang="en-US" altLang="en-US" dirty="0"/>
                <a:t>Emergency Breakdown of Entire Body</a:t>
              </a:r>
              <a:br>
                <a:rPr lang="en-US" altLang="en-US" dirty="0"/>
              </a:br>
              <a:endParaRPr lang="en-US" altLang="en-US" dirty="0"/>
            </a:p>
            <a:p>
              <a:pPr algn="ctr"/>
              <a:endParaRPr lang="en-US" altLang="en-US" u="sng" dirty="0"/>
            </a:p>
            <a:p>
              <a:pPr algn="ctr"/>
              <a:endParaRPr lang="en-US" altLang="en-US" u="sng" dirty="0"/>
            </a:p>
            <a:p>
              <a:pPr algn="ctr"/>
              <a:r>
                <a:rPr lang="en-US" altLang="en-US" u="sng" dirty="0"/>
                <a:t>Result:</a:t>
              </a:r>
            </a:p>
            <a:p>
              <a:pPr algn="ctr"/>
              <a:r>
                <a:rPr lang="en-US" altLang="en-US" dirty="0"/>
                <a:t>Chronic Diseases and Illness</a:t>
              </a:r>
              <a:br>
                <a:rPr lang="en-US" altLang="en-US" dirty="0"/>
              </a:br>
              <a:endParaRPr lang="en-US" altLang="en-US" dirty="0"/>
            </a:p>
          </p:txBody>
        </p:sp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E378C39F-DC44-4B04-9F39-D9D84BDDB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700" y="2242491"/>
              <a:ext cx="228600" cy="4572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B7C6FF6-4047-4ABC-8132-3EF20755E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700" y="3274618"/>
              <a:ext cx="228600" cy="4572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6" name="AutoShape 4">
              <a:extLst>
                <a:ext uri="{FF2B5EF4-FFF2-40B4-BE49-F238E27FC236}">
                  <a16:creationId xmlns:a16="http://schemas.microsoft.com/office/drawing/2014/main" id="{EF161B29-67FE-4324-B637-E122E24A6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700" y="4385757"/>
              <a:ext cx="228600" cy="533400"/>
            </a:xfrm>
            <a:prstGeom prst="downArrow">
              <a:avLst>
                <a:gd name="adj1" fmla="val 50000"/>
                <a:gd name="adj2" fmla="val 450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A83F87F1-D923-4A9F-844A-E71FA4CF0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700" y="5255242"/>
              <a:ext cx="228600" cy="533400"/>
            </a:xfrm>
            <a:prstGeom prst="downArrow">
              <a:avLst>
                <a:gd name="adj1" fmla="val 50000"/>
                <a:gd name="adj2" fmla="val 450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05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7E81-7575-402B-90E6-EB8342ED24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6357" y="0"/>
            <a:ext cx="8337643" cy="1981200"/>
          </a:xfrm>
        </p:spPr>
        <p:txBody>
          <a:bodyPr/>
          <a:lstStyle/>
          <a:p>
            <a:r>
              <a:rPr lang="en-US" dirty="0"/>
              <a:t>Chronic Stress Increases…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1193F56-A64E-4F51-9076-700D84D84D22}"/>
              </a:ext>
            </a:extLst>
          </p:cNvPr>
          <p:cNvSpPr txBox="1">
            <a:spLocks noChangeArrowheads="1"/>
          </p:cNvSpPr>
          <p:nvPr/>
        </p:nvSpPr>
        <p:spPr>
          <a:xfrm>
            <a:off x="806357" y="1447800"/>
            <a:ext cx="4038600" cy="50419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Tx/>
              <a:buChar char="•"/>
            </a:pPr>
            <a:r>
              <a:rPr lang="en-US" altLang="en-US"/>
              <a:t>Cortisol</a:t>
            </a:r>
          </a:p>
          <a:p>
            <a:pPr marL="342900" lvl="1" indent="-342900">
              <a:buFontTx/>
              <a:buChar char="•"/>
            </a:pPr>
            <a:r>
              <a:rPr lang="en-US" altLang="en-US"/>
              <a:t>Catecholamines</a:t>
            </a:r>
          </a:p>
          <a:p>
            <a:pPr marL="342900" lvl="1" indent="-342900">
              <a:buFontTx/>
              <a:buChar char="•"/>
            </a:pPr>
            <a:r>
              <a:rPr lang="en-US" altLang="en-US"/>
              <a:t>heart rate</a:t>
            </a:r>
          </a:p>
          <a:p>
            <a:pPr marL="342900" lvl="1" indent="-342900">
              <a:buFontTx/>
              <a:buChar char="•"/>
            </a:pPr>
            <a:r>
              <a:rPr lang="en-US" altLang="en-US"/>
              <a:t>Vasoconstriction</a:t>
            </a:r>
          </a:p>
          <a:p>
            <a:pPr marL="342900" lvl="1" indent="-342900">
              <a:buFontTx/>
              <a:buChar char="•"/>
            </a:pPr>
            <a:r>
              <a:rPr lang="en-US" altLang="en-US"/>
              <a:t>Blood pressure</a:t>
            </a:r>
          </a:p>
          <a:p>
            <a:pPr marL="342900" lvl="1" indent="-342900">
              <a:buFontTx/>
              <a:buChar char="•"/>
            </a:pPr>
            <a:r>
              <a:rPr lang="en-US" altLang="en-US"/>
              <a:t>Blood glucose levels (by insulin receptors being down regulated)</a:t>
            </a:r>
          </a:p>
          <a:p>
            <a:pPr marL="342900" lvl="1" indent="-342900">
              <a:buFontTx/>
              <a:buChar char="•"/>
            </a:pPr>
            <a:r>
              <a:rPr lang="en-US" altLang="en-US"/>
              <a:t>Insulin resistance (Type 2)</a:t>
            </a:r>
          </a:p>
          <a:p>
            <a:pPr marL="342900" lvl="1" indent="-342900">
              <a:buFontTx/>
              <a:buChar char="•"/>
            </a:pPr>
            <a:r>
              <a:rPr lang="en-US" altLang="en-US"/>
              <a:t>More sympathetic response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99ECEFD-CAE8-43A4-8B64-49F55611D0E2}"/>
              </a:ext>
            </a:extLst>
          </p:cNvPr>
          <p:cNvSpPr txBox="1">
            <a:spLocks/>
          </p:cNvSpPr>
          <p:nvPr/>
        </p:nvSpPr>
        <p:spPr>
          <a:xfrm>
            <a:off x="4997357" y="1447800"/>
            <a:ext cx="4038600" cy="494982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Tx/>
              <a:buChar char="•"/>
            </a:pPr>
            <a:r>
              <a:rPr lang="en-US" altLang="en-US"/>
              <a:t>Blood lipid levels</a:t>
            </a:r>
          </a:p>
          <a:p>
            <a:pPr marL="342900" lvl="1" indent="-342900">
              <a:buFontTx/>
              <a:buChar char="•"/>
            </a:pPr>
            <a:r>
              <a:rPr lang="en-US" altLang="en-US"/>
              <a:t>Blood cholesterol levels (increase LDL, decrease HDL)</a:t>
            </a:r>
          </a:p>
          <a:p>
            <a:pPr marL="342900" lvl="1" indent="-342900">
              <a:buFontTx/>
              <a:buChar char="•"/>
            </a:pPr>
            <a:r>
              <a:rPr lang="en-US" altLang="en-US"/>
              <a:t>Clotting factors</a:t>
            </a:r>
          </a:p>
          <a:p>
            <a:pPr marL="342900" lvl="1" indent="-342900">
              <a:buFontTx/>
              <a:buChar char="•"/>
            </a:pPr>
            <a:r>
              <a:rPr lang="en-US" altLang="en-US"/>
              <a:t>Protein degradation of muscle and connective tissue</a:t>
            </a:r>
          </a:p>
          <a:p>
            <a:pPr marL="342900" lvl="1" indent="-342900">
              <a:buFontTx/>
              <a:buChar char="•"/>
            </a:pPr>
            <a:r>
              <a:rPr lang="en-US" altLang="en-US"/>
              <a:t>Feelings of stress, fear, anxiety and depression, causing bone loss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99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FFACD7-4705-4474-870B-D1271F401E3B}"/>
              </a:ext>
            </a:extLst>
          </p:cNvPr>
          <p:cNvSpPr txBox="1">
            <a:spLocks/>
          </p:cNvSpPr>
          <p:nvPr/>
        </p:nvSpPr>
        <p:spPr>
          <a:xfrm>
            <a:off x="5043985" y="1788994"/>
            <a:ext cx="4038600" cy="494982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Cellular immunity (TH1 response; increase TH2-allergy, especially if vaccinated)</a:t>
            </a:r>
          </a:p>
          <a:p>
            <a:r>
              <a:rPr lang="en-US" altLang="en-US"/>
              <a:t>Anabolic hormones (i.e. Growth hormones, testosterone, luteinizing hormone)</a:t>
            </a:r>
          </a:p>
          <a:p>
            <a:r>
              <a:rPr lang="en-US" altLang="en-US"/>
              <a:t>REM sleep</a:t>
            </a:r>
          </a:p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F1F14-1336-414A-AF4C-927250F5900D}"/>
              </a:ext>
            </a:extLst>
          </p:cNvPr>
          <p:cNvSpPr txBox="1">
            <a:spLocks/>
          </p:cNvSpPr>
          <p:nvPr/>
        </p:nvSpPr>
        <p:spPr>
          <a:xfrm>
            <a:off x="852985" y="1788994"/>
            <a:ext cx="4038600" cy="494982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dirty="0"/>
              <a:t>Short term memory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Ability to concentrate &amp; learn new material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Serotonin levels (therefore increase in noradrenaline levels)</a:t>
            </a:r>
          </a:p>
          <a:p>
            <a:endParaRPr lang="en-US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0D1CDF-7A2E-4B4B-9C22-EC0EE9AE16E3}"/>
              </a:ext>
            </a:extLst>
          </p:cNvPr>
          <p:cNvSpPr txBox="1">
            <a:spLocks/>
          </p:cNvSpPr>
          <p:nvPr/>
        </p:nvSpPr>
        <p:spPr>
          <a:xfrm>
            <a:off x="806357" y="0"/>
            <a:ext cx="8337643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Chronic Stress Decreases…</a:t>
            </a:r>
          </a:p>
        </p:txBody>
      </p:sp>
    </p:spTree>
    <p:extLst>
      <p:ext uri="{BB962C8B-B14F-4D97-AF65-F5344CB8AC3E}">
        <p14:creationId xmlns:p14="http://schemas.microsoft.com/office/powerpoint/2010/main" val="199445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C5A8E13-939C-43BF-AB59-566DEECE7AA7}"/>
              </a:ext>
            </a:extLst>
          </p:cNvPr>
          <p:cNvSpPr txBox="1">
            <a:spLocks/>
          </p:cNvSpPr>
          <p:nvPr/>
        </p:nvSpPr>
        <p:spPr>
          <a:xfrm>
            <a:off x="607325" y="20574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400" b="1" i="1">
                <a:latin typeface="+mn-lt"/>
              </a:rPr>
              <a:t>“According to the New England Journal of Medicine, up to 96% of all diseases are lifestyle related.”</a:t>
            </a:r>
            <a:endParaRPr lang="en-US" sz="4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91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1DB169-045B-4FDE-81D3-F1D2B9303ED5}"/>
              </a:ext>
            </a:extLst>
          </p:cNvPr>
          <p:cNvSpPr txBox="1">
            <a:spLocks noChangeArrowheads="1"/>
          </p:cNvSpPr>
          <p:nvPr/>
        </p:nvSpPr>
        <p:spPr>
          <a:xfrm>
            <a:off x="1139588" y="1434153"/>
            <a:ext cx="7362967" cy="494982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/>
              <a:t>Blood pressure/heart disease/cholesterol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Cancer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Type 2 Diabetes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Chronic Fatigue/Fibromyalgia/Syndrome X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Osteoporosis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Depression-downward spiral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Obesity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ADHD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Indigestion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Accelerated aging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2800" dirty="0"/>
              <a:t>     Almost every disease is just the body</a:t>
            </a:r>
            <a:br>
              <a:rPr lang="en-US" altLang="en-US" sz="2800" dirty="0"/>
            </a:br>
            <a:r>
              <a:rPr lang="en-US" altLang="en-US" sz="2800" dirty="0"/>
              <a:t>adapting to chronic stress!!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243437-F2D3-4FA1-8E48-215E36105CC1}"/>
              </a:ext>
            </a:extLst>
          </p:cNvPr>
          <p:cNvSpPr txBox="1">
            <a:spLocks/>
          </p:cNvSpPr>
          <p:nvPr/>
        </p:nvSpPr>
        <p:spPr>
          <a:xfrm>
            <a:off x="806357" y="-327548"/>
            <a:ext cx="8337643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Chronic Stress Body Responses…</a:t>
            </a:r>
          </a:p>
        </p:txBody>
      </p:sp>
    </p:spTree>
    <p:extLst>
      <p:ext uri="{BB962C8B-B14F-4D97-AF65-F5344CB8AC3E}">
        <p14:creationId xmlns:p14="http://schemas.microsoft.com/office/powerpoint/2010/main" val="34960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14AD-B36F-475A-B877-9452ABE920CC}"/>
              </a:ext>
            </a:extLst>
          </p:cNvPr>
          <p:cNvSpPr txBox="1">
            <a:spLocks/>
          </p:cNvSpPr>
          <p:nvPr/>
        </p:nvSpPr>
        <p:spPr>
          <a:xfrm>
            <a:off x="1044054" y="264968"/>
            <a:ext cx="74676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Interstate" panose="02000603040000020004" pitchFamily="2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Unhealthy Choices To Cope With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BF2BF-C574-41A8-BC60-F4F26D374FA0}"/>
              </a:ext>
            </a:extLst>
          </p:cNvPr>
          <p:cNvSpPr txBox="1">
            <a:spLocks/>
          </p:cNvSpPr>
          <p:nvPr/>
        </p:nvSpPr>
        <p:spPr>
          <a:xfrm>
            <a:off x="773711" y="1600200"/>
            <a:ext cx="4220319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Smoking</a:t>
            </a:r>
          </a:p>
          <a:p>
            <a:r>
              <a:rPr lang="en-US" sz="3200"/>
              <a:t>Alcohol / drugs</a:t>
            </a:r>
          </a:p>
          <a:p>
            <a:r>
              <a:rPr lang="en-US" sz="3200"/>
              <a:t>Overeating</a:t>
            </a:r>
          </a:p>
          <a:p>
            <a:r>
              <a:rPr lang="en-US" sz="3200"/>
              <a:t>Excessive media, TV, computer</a:t>
            </a:r>
          </a:p>
          <a:p>
            <a:r>
              <a:rPr lang="en-US" sz="3200"/>
              <a:t>Withdrawing</a:t>
            </a:r>
            <a:endParaRPr lang="en-US" sz="32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92E667-574C-4798-B612-22152E770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54" y="2081140"/>
            <a:ext cx="4138167" cy="269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EB55-6268-40F1-9774-EE9F90F6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latin typeface="Impact" panose="020B0806030902050204" pitchFamily="34" charset="0"/>
              </a:rPr>
              <a:t>Lifestyle Changes to </a:t>
            </a:r>
            <a:br>
              <a:rPr lang="en-US" altLang="en-US" i="1" dirty="0">
                <a:latin typeface="Impact" panose="020B0806030902050204" pitchFamily="34" charset="0"/>
              </a:rPr>
            </a:br>
            <a:r>
              <a:rPr lang="en-US" altLang="en-US" i="1" dirty="0">
                <a:latin typeface="Impact" panose="020B0806030902050204" pitchFamily="34" charset="0"/>
              </a:rPr>
              <a:t>Decrease Stress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0C6BA-5917-4417-8AFD-307E471CDA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9" t="24875" r="16108" b="17413"/>
          <a:stretch/>
        </p:blipFill>
        <p:spPr>
          <a:xfrm>
            <a:off x="2156348" y="2279172"/>
            <a:ext cx="4885899" cy="39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81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233</TotalTime>
  <Words>1055</Words>
  <Application>Microsoft Office PowerPoint</Application>
  <PresentationFormat>On-screen Show (4:3)</PresentationFormat>
  <Paragraphs>237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Antique Olive Compact</vt:lpstr>
      <vt:lpstr>Arial</vt:lpstr>
      <vt:lpstr>Arial Black</vt:lpstr>
      <vt:lpstr>Calibri</vt:lpstr>
      <vt:lpstr>Century Gothic</vt:lpstr>
      <vt:lpstr>Corbel</vt:lpstr>
      <vt:lpstr>Impact</vt:lpstr>
      <vt:lpstr>Interstate</vt:lpstr>
      <vt:lpstr>Script MT Bold</vt:lpstr>
      <vt:lpstr>Times New Roman</vt:lpstr>
      <vt:lpstr>Verdana</vt:lpstr>
      <vt:lpstr>Wingdings</vt:lpstr>
      <vt:lpstr>Parallax</vt:lpstr>
      <vt:lpstr>STRESS IN THE WORKPLACE</vt:lpstr>
      <vt:lpstr>Where Does Stress Come From?</vt:lpstr>
      <vt:lpstr>What is the Body’s Stress Response?</vt:lpstr>
      <vt:lpstr>Chronic Stress Increases…</vt:lpstr>
      <vt:lpstr>PowerPoint Presentation</vt:lpstr>
      <vt:lpstr>PowerPoint Presentation</vt:lpstr>
      <vt:lpstr>PowerPoint Presentation</vt:lpstr>
      <vt:lpstr>PowerPoint Presentation</vt:lpstr>
      <vt:lpstr>Lifestyle Changes to  Decrease Stress</vt:lpstr>
      <vt:lpstr>MOVE WELL…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IN THE WORKPLACE</dc:title>
  <dc:creator>touch</dc:creator>
  <cp:lastModifiedBy>touch</cp:lastModifiedBy>
  <cp:revision>25</cp:revision>
  <cp:lastPrinted>2018-03-06T17:22:55Z</cp:lastPrinted>
  <dcterms:created xsi:type="dcterms:W3CDTF">2018-03-06T14:03:24Z</dcterms:created>
  <dcterms:modified xsi:type="dcterms:W3CDTF">2018-03-06T17:57:15Z</dcterms:modified>
</cp:coreProperties>
</file>